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Default Extension="pptx" ContentType="application/vnd.openxmlformats-officedocument.presentationml.presentation"/>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96"/>
  </p:notesMasterIdLst>
  <p:sldIdLst>
    <p:sldId id="407" r:id="rId2"/>
    <p:sldId id="438" r:id="rId3"/>
    <p:sldId id="461" r:id="rId4"/>
    <p:sldId id="496" r:id="rId5"/>
    <p:sldId id="427" r:id="rId6"/>
    <p:sldId id="263" r:id="rId7"/>
    <p:sldId id="376" r:id="rId8"/>
    <p:sldId id="465" r:id="rId9"/>
    <p:sldId id="466" r:id="rId10"/>
    <p:sldId id="468" r:id="rId11"/>
    <p:sldId id="484" r:id="rId12"/>
    <p:sldId id="467" r:id="rId13"/>
    <p:sldId id="264" r:id="rId14"/>
    <p:sldId id="485" r:id="rId15"/>
    <p:sldId id="265" r:id="rId16"/>
    <p:sldId id="266" r:id="rId17"/>
    <p:sldId id="422" r:id="rId18"/>
    <p:sldId id="421" r:id="rId19"/>
    <p:sldId id="441" r:id="rId20"/>
    <p:sldId id="442" r:id="rId21"/>
    <p:sldId id="475" r:id="rId22"/>
    <p:sldId id="479" r:id="rId23"/>
    <p:sldId id="474" r:id="rId24"/>
    <p:sldId id="433" r:id="rId25"/>
    <p:sldId id="476" r:id="rId26"/>
    <p:sldId id="424" r:id="rId27"/>
    <p:sldId id="435" r:id="rId28"/>
    <p:sldId id="431" r:id="rId29"/>
    <p:sldId id="436" r:id="rId30"/>
    <p:sldId id="478" r:id="rId31"/>
    <p:sldId id="477" r:id="rId32"/>
    <p:sldId id="437" r:id="rId33"/>
    <p:sldId id="289" r:id="rId34"/>
    <p:sldId id="290" r:id="rId35"/>
    <p:sldId id="291" r:id="rId36"/>
    <p:sldId id="292" r:id="rId37"/>
    <p:sldId id="480" r:id="rId38"/>
    <p:sldId id="303" r:id="rId39"/>
    <p:sldId id="297" r:id="rId40"/>
    <p:sldId id="488" r:id="rId41"/>
    <p:sldId id="307" r:id="rId42"/>
    <p:sldId id="487" r:id="rId43"/>
    <p:sldId id="486" r:id="rId44"/>
    <p:sldId id="308" r:id="rId45"/>
    <p:sldId id="309" r:id="rId46"/>
    <p:sldId id="311" r:id="rId47"/>
    <p:sldId id="394" r:id="rId48"/>
    <p:sldId id="395" r:id="rId49"/>
    <p:sldId id="494" r:id="rId50"/>
    <p:sldId id="396" r:id="rId51"/>
    <p:sldId id="489" r:id="rId52"/>
    <p:sldId id="397" r:id="rId53"/>
    <p:sldId id="490" r:id="rId54"/>
    <p:sldId id="398" r:id="rId55"/>
    <p:sldId id="491" r:id="rId56"/>
    <p:sldId id="399" r:id="rId57"/>
    <p:sldId id="492" r:id="rId58"/>
    <p:sldId id="400" r:id="rId59"/>
    <p:sldId id="313" r:id="rId60"/>
    <p:sldId id="314" r:id="rId61"/>
    <p:sldId id="493" r:id="rId62"/>
    <p:sldId id="401" r:id="rId63"/>
    <p:sldId id="402" r:id="rId64"/>
    <p:sldId id="481" r:id="rId65"/>
    <p:sldId id="482" r:id="rId66"/>
    <p:sldId id="320" r:id="rId67"/>
    <p:sldId id="315" r:id="rId68"/>
    <p:sldId id="404" r:id="rId69"/>
    <p:sldId id="405" r:id="rId70"/>
    <p:sldId id="409" r:id="rId71"/>
    <p:sldId id="410" r:id="rId72"/>
    <p:sldId id="411" r:id="rId73"/>
    <p:sldId id="483" r:id="rId74"/>
    <p:sldId id="495" r:id="rId75"/>
    <p:sldId id="415" r:id="rId76"/>
    <p:sldId id="425" r:id="rId77"/>
    <p:sldId id="462" r:id="rId78"/>
    <p:sldId id="463" r:id="rId79"/>
    <p:sldId id="316" r:id="rId80"/>
    <p:sldId id="317" r:id="rId81"/>
    <p:sldId id="318" r:id="rId82"/>
    <p:sldId id="319" r:id="rId83"/>
    <p:sldId id="323" r:id="rId84"/>
    <p:sldId id="321" r:id="rId85"/>
    <p:sldId id="322" r:id="rId86"/>
    <p:sldId id="327" r:id="rId87"/>
    <p:sldId id="324" r:id="rId88"/>
    <p:sldId id="325" r:id="rId89"/>
    <p:sldId id="328" r:id="rId90"/>
    <p:sldId id="329" r:id="rId91"/>
    <p:sldId id="330" r:id="rId92"/>
    <p:sldId id="331" r:id="rId93"/>
    <p:sldId id="334" r:id="rId94"/>
    <p:sldId id="46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93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90284800"/>
        <c:axId val="90286336"/>
      </c:barChart>
      <c:catAx>
        <c:axId val="90284800"/>
        <c:scaling>
          <c:orientation val="minMax"/>
        </c:scaling>
        <c:axPos val="b"/>
        <c:tickLblPos val="nextTo"/>
        <c:crossAx val="90286336"/>
        <c:crosses val="autoZero"/>
        <c:auto val="1"/>
        <c:lblAlgn val="ctr"/>
        <c:lblOffset val="100"/>
      </c:catAx>
      <c:valAx>
        <c:axId val="90286336"/>
        <c:scaling>
          <c:orientation val="minMax"/>
        </c:scaling>
        <c:axPos val="l"/>
        <c:majorGridlines/>
        <c:numFmt formatCode="General" sourceLinked="1"/>
        <c:tickLblPos val="nextTo"/>
        <c:crossAx val="90284800"/>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266FF-5C6F-456A-ABAB-9B265FFCF018}" type="doc">
      <dgm:prSet loTypeId="urn:microsoft.com/office/officeart/2005/8/layout/process2" loCatId="process" qsTypeId="urn:microsoft.com/office/officeart/2005/8/quickstyle/simple1" qsCatId="simple" csTypeId="urn:microsoft.com/office/officeart/2005/8/colors/accent1_2" csCatId="accent1" phldr="1"/>
      <dgm:spPr/>
    </dgm:pt>
    <dgm:pt modelId="{D34323ED-B365-4DA9-9520-85B47D4BF9F5}">
      <dgm:prSet phldrT="[Text]" custT="1"/>
      <dgm:spPr>
        <a:solidFill>
          <a:srgbClr val="FFC000"/>
        </a:solidFill>
      </dgm:spPr>
      <dgm:t>
        <a:bodyPr/>
        <a:lstStyle/>
        <a:p>
          <a:r>
            <a:rPr lang="en-US" sz="1600" dirty="0" smtClean="0">
              <a:cs typeface="B Nazanin" pitchFamily="2" charset="-78"/>
            </a:rPr>
            <a:t>Inspect Outcomes &amp; Count Defects</a:t>
          </a:r>
          <a:endParaRPr lang="en-US" sz="1600" dirty="0">
            <a:cs typeface="B Nazanin" pitchFamily="2" charset="-78"/>
          </a:endParaRPr>
        </a:p>
      </dgm:t>
    </dgm:pt>
    <dgm:pt modelId="{E082A1A0-C3E6-4573-BFAC-E98C5F6BB86B}" type="parTrans" cxnId="{2C802702-10A8-48AF-AC79-AE9EF25B17CB}">
      <dgm:prSet/>
      <dgm:spPr/>
      <dgm:t>
        <a:bodyPr/>
        <a:lstStyle/>
        <a:p>
          <a:endParaRPr lang="en-US"/>
        </a:p>
      </dgm:t>
    </dgm:pt>
    <dgm:pt modelId="{3961B7AA-49C4-4751-8A35-DA4A2BDD0925}" type="sibTrans" cxnId="{2C802702-10A8-48AF-AC79-AE9EF25B17CB}">
      <dgm:prSet/>
      <dgm:spPr>
        <a:solidFill>
          <a:schemeClr val="tx2"/>
        </a:solidFill>
      </dgm:spPr>
      <dgm:t>
        <a:bodyPr/>
        <a:lstStyle/>
        <a:p>
          <a:endParaRPr lang="en-US"/>
        </a:p>
      </dgm:t>
    </dgm:pt>
    <dgm:pt modelId="{16F135BD-53A3-4BF8-A00F-FFC8B237A899}">
      <dgm:prSet phldrT="[Text]" custT="1"/>
      <dgm:spPr>
        <a:solidFill>
          <a:srgbClr val="00B050"/>
        </a:solidFill>
      </dgm:spPr>
      <dgm:t>
        <a:bodyPr/>
        <a:lstStyle/>
        <a:p>
          <a:r>
            <a:rPr lang="en-US" sz="1600" dirty="0" smtClean="0">
              <a:cs typeface="B Nazanin" pitchFamily="2" charset="-78"/>
            </a:rPr>
            <a:t>Convert DPM to Sigma Metric</a:t>
          </a:r>
          <a:endParaRPr lang="en-US" sz="1600" dirty="0">
            <a:cs typeface="B Nazanin" pitchFamily="2" charset="-78"/>
          </a:endParaRPr>
        </a:p>
      </dgm:t>
    </dgm:pt>
    <dgm:pt modelId="{591E7C5C-F77B-4721-AD54-86FB00627826}" type="parTrans" cxnId="{9785BA0E-77E6-43EB-B093-89521B0F3DA5}">
      <dgm:prSet/>
      <dgm:spPr/>
      <dgm:t>
        <a:bodyPr/>
        <a:lstStyle/>
        <a:p>
          <a:endParaRPr lang="en-US"/>
        </a:p>
      </dgm:t>
    </dgm:pt>
    <dgm:pt modelId="{C63CC434-E07D-4FCF-94B4-ADD476A9C49A}" type="sibTrans" cxnId="{9785BA0E-77E6-43EB-B093-89521B0F3DA5}">
      <dgm:prSet/>
      <dgm:spPr/>
      <dgm:t>
        <a:bodyPr/>
        <a:lstStyle/>
        <a:p>
          <a:endParaRPr lang="en-US"/>
        </a:p>
      </dgm:t>
    </dgm:pt>
    <dgm:pt modelId="{B9B64DEE-456C-4F0D-90AF-41F39E42804D}">
      <dgm:prSet phldrT="[Text]" custT="1"/>
      <dgm:spPr>
        <a:solidFill>
          <a:srgbClr val="00B0F0"/>
        </a:solidFill>
      </dgm:spPr>
      <dgm:t>
        <a:bodyPr/>
        <a:lstStyle/>
        <a:p>
          <a:r>
            <a:rPr lang="en-US" sz="1600" dirty="0" smtClean="0">
              <a:cs typeface="B Nazanin" pitchFamily="2" charset="-78"/>
            </a:rPr>
            <a:t>Calculate Defect Per Million(DPM</a:t>
          </a:r>
          <a:r>
            <a:rPr lang="en-US" sz="1600" dirty="0" smtClean="0"/>
            <a:t>)</a:t>
          </a:r>
          <a:endParaRPr lang="en-US" sz="1600" dirty="0"/>
        </a:p>
      </dgm:t>
    </dgm:pt>
    <dgm:pt modelId="{3C730C02-51F2-4AB0-8AFF-C410440EF603}" type="parTrans" cxnId="{64AD1680-2B93-4AC5-8E1E-2FF981CD78EF}">
      <dgm:prSet/>
      <dgm:spPr/>
      <dgm:t>
        <a:bodyPr/>
        <a:lstStyle/>
        <a:p>
          <a:endParaRPr lang="en-US"/>
        </a:p>
      </dgm:t>
    </dgm:pt>
    <dgm:pt modelId="{7E6EF590-2202-4E8C-ADA0-05F97B5E99F2}" type="sibTrans" cxnId="{64AD1680-2B93-4AC5-8E1E-2FF981CD78EF}">
      <dgm:prSet/>
      <dgm:spPr>
        <a:solidFill>
          <a:schemeClr val="tx2"/>
        </a:solidFill>
      </dgm:spPr>
      <dgm:t>
        <a:bodyPr/>
        <a:lstStyle/>
        <a:p>
          <a:endParaRPr lang="en-US"/>
        </a:p>
      </dgm:t>
    </dgm:pt>
    <dgm:pt modelId="{767D9E64-9C5A-449A-83F2-F3870FDBDCA6}" type="pres">
      <dgm:prSet presAssocID="{57C266FF-5C6F-456A-ABAB-9B265FFCF018}" presName="linearFlow" presStyleCnt="0">
        <dgm:presLayoutVars>
          <dgm:resizeHandles val="exact"/>
        </dgm:presLayoutVars>
      </dgm:prSet>
      <dgm:spPr/>
    </dgm:pt>
    <dgm:pt modelId="{97BB2570-D40E-4A82-9BF7-90B48313F37F}" type="pres">
      <dgm:prSet presAssocID="{D34323ED-B365-4DA9-9520-85B47D4BF9F5}" presName="node" presStyleLbl="node1" presStyleIdx="0" presStyleCnt="3">
        <dgm:presLayoutVars>
          <dgm:bulletEnabled val="1"/>
        </dgm:presLayoutVars>
      </dgm:prSet>
      <dgm:spPr/>
      <dgm:t>
        <a:bodyPr/>
        <a:lstStyle/>
        <a:p>
          <a:endParaRPr lang="en-US"/>
        </a:p>
      </dgm:t>
    </dgm:pt>
    <dgm:pt modelId="{20E6866F-3A0A-44E5-925D-C2BABE9684CD}" type="pres">
      <dgm:prSet presAssocID="{3961B7AA-49C4-4751-8A35-DA4A2BDD0925}" presName="sibTrans" presStyleLbl="sibTrans2D1" presStyleIdx="0" presStyleCnt="2"/>
      <dgm:spPr/>
      <dgm:t>
        <a:bodyPr/>
        <a:lstStyle/>
        <a:p>
          <a:endParaRPr lang="en-US"/>
        </a:p>
      </dgm:t>
    </dgm:pt>
    <dgm:pt modelId="{E77526AF-2FDA-49B9-8297-7D36AB0A7266}" type="pres">
      <dgm:prSet presAssocID="{3961B7AA-49C4-4751-8A35-DA4A2BDD0925}" presName="connectorText" presStyleLbl="sibTrans2D1" presStyleIdx="0" presStyleCnt="2"/>
      <dgm:spPr/>
      <dgm:t>
        <a:bodyPr/>
        <a:lstStyle/>
        <a:p>
          <a:endParaRPr lang="en-US"/>
        </a:p>
      </dgm:t>
    </dgm:pt>
    <dgm:pt modelId="{94DB8829-C010-4FB9-A189-44AB25A29E1B}" type="pres">
      <dgm:prSet presAssocID="{B9B64DEE-456C-4F0D-90AF-41F39E42804D}" presName="node" presStyleLbl="node1" presStyleIdx="1" presStyleCnt="3">
        <dgm:presLayoutVars>
          <dgm:bulletEnabled val="1"/>
        </dgm:presLayoutVars>
      </dgm:prSet>
      <dgm:spPr/>
      <dgm:t>
        <a:bodyPr/>
        <a:lstStyle/>
        <a:p>
          <a:endParaRPr lang="en-US"/>
        </a:p>
      </dgm:t>
    </dgm:pt>
    <dgm:pt modelId="{6A9F2A87-4123-45F5-B7CF-4A8DEAF59968}" type="pres">
      <dgm:prSet presAssocID="{7E6EF590-2202-4E8C-ADA0-05F97B5E99F2}" presName="sibTrans" presStyleLbl="sibTrans2D1" presStyleIdx="1" presStyleCnt="2"/>
      <dgm:spPr/>
      <dgm:t>
        <a:bodyPr/>
        <a:lstStyle/>
        <a:p>
          <a:endParaRPr lang="en-US"/>
        </a:p>
      </dgm:t>
    </dgm:pt>
    <dgm:pt modelId="{C2707927-20FE-4163-A82F-C3258FEFEAFC}" type="pres">
      <dgm:prSet presAssocID="{7E6EF590-2202-4E8C-ADA0-05F97B5E99F2}" presName="connectorText" presStyleLbl="sibTrans2D1" presStyleIdx="1" presStyleCnt="2"/>
      <dgm:spPr/>
      <dgm:t>
        <a:bodyPr/>
        <a:lstStyle/>
        <a:p>
          <a:endParaRPr lang="en-US"/>
        </a:p>
      </dgm:t>
    </dgm:pt>
    <dgm:pt modelId="{18701DC8-F3C7-42D3-BCD4-83912D84931C}" type="pres">
      <dgm:prSet presAssocID="{16F135BD-53A3-4BF8-A00F-FFC8B237A899}" presName="node" presStyleLbl="node1" presStyleIdx="2" presStyleCnt="3">
        <dgm:presLayoutVars>
          <dgm:bulletEnabled val="1"/>
        </dgm:presLayoutVars>
      </dgm:prSet>
      <dgm:spPr/>
      <dgm:t>
        <a:bodyPr/>
        <a:lstStyle/>
        <a:p>
          <a:endParaRPr lang="en-US"/>
        </a:p>
      </dgm:t>
    </dgm:pt>
  </dgm:ptLst>
  <dgm:cxnLst>
    <dgm:cxn modelId="{6E621E6E-858E-469A-B5DF-520FFA637EB8}" type="presOf" srcId="{D34323ED-B365-4DA9-9520-85B47D4BF9F5}" destId="{97BB2570-D40E-4A82-9BF7-90B48313F37F}" srcOrd="0" destOrd="0" presId="urn:microsoft.com/office/officeart/2005/8/layout/process2"/>
    <dgm:cxn modelId="{9785BA0E-77E6-43EB-B093-89521B0F3DA5}" srcId="{57C266FF-5C6F-456A-ABAB-9B265FFCF018}" destId="{16F135BD-53A3-4BF8-A00F-FFC8B237A899}" srcOrd="2" destOrd="0" parTransId="{591E7C5C-F77B-4721-AD54-86FB00627826}" sibTransId="{C63CC434-E07D-4FCF-94B4-ADD476A9C49A}"/>
    <dgm:cxn modelId="{95ACF432-B1B2-4B88-8009-167AF960C7E9}" type="presOf" srcId="{7E6EF590-2202-4E8C-ADA0-05F97B5E99F2}" destId="{C2707927-20FE-4163-A82F-C3258FEFEAFC}" srcOrd="1" destOrd="0" presId="urn:microsoft.com/office/officeart/2005/8/layout/process2"/>
    <dgm:cxn modelId="{64AD1680-2B93-4AC5-8E1E-2FF981CD78EF}" srcId="{57C266FF-5C6F-456A-ABAB-9B265FFCF018}" destId="{B9B64DEE-456C-4F0D-90AF-41F39E42804D}" srcOrd="1" destOrd="0" parTransId="{3C730C02-51F2-4AB0-8AFF-C410440EF603}" sibTransId="{7E6EF590-2202-4E8C-ADA0-05F97B5E99F2}"/>
    <dgm:cxn modelId="{3847B2B5-E064-4C28-9B91-1A26309A283C}" type="presOf" srcId="{B9B64DEE-456C-4F0D-90AF-41F39E42804D}" destId="{94DB8829-C010-4FB9-A189-44AB25A29E1B}" srcOrd="0" destOrd="0" presId="urn:microsoft.com/office/officeart/2005/8/layout/process2"/>
    <dgm:cxn modelId="{81A13C95-305D-46D4-B8F0-9FD6D8797574}" type="presOf" srcId="{3961B7AA-49C4-4751-8A35-DA4A2BDD0925}" destId="{E77526AF-2FDA-49B9-8297-7D36AB0A7266}" srcOrd="1" destOrd="0" presId="urn:microsoft.com/office/officeart/2005/8/layout/process2"/>
    <dgm:cxn modelId="{83E4A4F0-2DE2-4FD9-9B32-36A1588092B5}" type="presOf" srcId="{16F135BD-53A3-4BF8-A00F-FFC8B237A899}" destId="{18701DC8-F3C7-42D3-BCD4-83912D84931C}" srcOrd="0" destOrd="0" presId="urn:microsoft.com/office/officeart/2005/8/layout/process2"/>
    <dgm:cxn modelId="{2C802702-10A8-48AF-AC79-AE9EF25B17CB}" srcId="{57C266FF-5C6F-456A-ABAB-9B265FFCF018}" destId="{D34323ED-B365-4DA9-9520-85B47D4BF9F5}" srcOrd="0" destOrd="0" parTransId="{E082A1A0-C3E6-4573-BFAC-E98C5F6BB86B}" sibTransId="{3961B7AA-49C4-4751-8A35-DA4A2BDD0925}"/>
    <dgm:cxn modelId="{C2EB430B-BD44-47F1-B13E-E8F27ED72625}" type="presOf" srcId="{7E6EF590-2202-4E8C-ADA0-05F97B5E99F2}" destId="{6A9F2A87-4123-45F5-B7CF-4A8DEAF59968}" srcOrd="0" destOrd="0" presId="urn:microsoft.com/office/officeart/2005/8/layout/process2"/>
    <dgm:cxn modelId="{5BE4BDEB-DB73-4117-9521-C909DFFDDAA5}" type="presOf" srcId="{57C266FF-5C6F-456A-ABAB-9B265FFCF018}" destId="{767D9E64-9C5A-449A-83F2-F3870FDBDCA6}" srcOrd="0" destOrd="0" presId="urn:microsoft.com/office/officeart/2005/8/layout/process2"/>
    <dgm:cxn modelId="{326A47F2-4B43-40C2-9E81-2F03762742F4}" type="presOf" srcId="{3961B7AA-49C4-4751-8A35-DA4A2BDD0925}" destId="{20E6866F-3A0A-44E5-925D-C2BABE9684CD}" srcOrd="0" destOrd="0" presId="urn:microsoft.com/office/officeart/2005/8/layout/process2"/>
    <dgm:cxn modelId="{7D85343B-38E1-4150-9E50-EC2144C3ADAC}" type="presParOf" srcId="{767D9E64-9C5A-449A-83F2-F3870FDBDCA6}" destId="{97BB2570-D40E-4A82-9BF7-90B48313F37F}" srcOrd="0" destOrd="0" presId="urn:microsoft.com/office/officeart/2005/8/layout/process2"/>
    <dgm:cxn modelId="{E9027E12-8CD8-4062-93F2-E5631ECFDC35}" type="presParOf" srcId="{767D9E64-9C5A-449A-83F2-F3870FDBDCA6}" destId="{20E6866F-3A0A-44E5-925D-C2BABE9684CD}" srcOrd="1" destOrd="0" presId="urn:microsoft.com/office/officeart/2005/8/layout/process2"/>
    <dgm:cxn modelId="{F13993A2-FB9C-4BAD-ACD4-0AEB18F90CFD}" type="presParOf" srcId="{20E6866F-3A0A-44E5-925D-C2BABE9684CD}" destId="{E77526AF-2FDA-49B9-8297-7D36AB0A7266}" srcOrd="0" destOrd="0" presId="urn:microsoft.com/office/officeart/2005/8/layout/process2"/>
    <dgm:cxn modelId="{1F903D65-4226-45F8-B59A-8D80893EBE5D}" type="presParOf" srcId="{767D9E64-9C5A-449A-83F2-F3870FDBDCA6}" destId="{94DB8829-C010-4FB9-A189-44AB25A29E1B}" srcOrd="2" destOrd="0" presId="urn:microsoft.com/office/officeart/2005/8/layout/process2"/>
    <dgm:cxn modelId="{9E06CBE6-78E3-4F77-AB09-279F56A0B233}" type="presParOf" srcId="{767D9E64-9C5A-449A-83F2-F3870FDBDCA6}" destId="{6A9F2A87-4123-45F5-B7CF-4A8DEAF59968}" srcOrd="3" destOrd="0" presId="urn:microsoft.com/office/officeart/2005/8/layout/process2"/>
    <dgm:cxn modelId="{05C59EA9-3079-4E5C-8306-E2B4708947F2}" type="presParOf" srcId="{6A9F2A87-4123-45F5-B7CF-4A8DEAF59968}" destId="{C2707927-20FE-4163-A82F-C3258FEFEAFC}" srcOrd="0" destOrd="0" presId="urn:microsoft.com/office/officeart/2005/8/layout/process2"/>
    <dgm:cxn modelId="{5E00376B-8469-4CAE-AF59-9F92FC62C767}" type="presParOf" srcId="{767D9E64-9C5A-449A-83F2-F3870FDBDCA6}" destId="{18701DC8-F3C7-42D3-BCD4-83912D84931C}" srcOrd="4"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0D422-3C61-47B8-843E-CFC8B8B2FCE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3ACE9CB9-A8D7-4131-923A-D7DB138428EA}">
      <dgm:prSet phldrT="[Text]" custT="1"/>
      <dgm:spPr>
        <a:solidFill>
          <a:srgbClr val="FFC000"/>
        </a:solidFill>
      </dgm:spPr>
      <dgm:t>
        <a:bodyPr/>
        <a:lstStyle/>
        <a:p>
          <a:r>
            <a:rPr lang="en-US" sz="1600" dirty="0" smtClean="0">
              <a:cs typeface="B Nazanin" pitchFamily="2" charset="-78"/>
            </a:rPr>
            <a:t>Measure Variation Of Process</a:t>
          </a:r>
          <a:endParaRPr lang="en-US" sz="1600" dirty="0">
            <a:cs typeface="B Nazanin" pitchFamily="2" charset="-78"/>
          </a:endParaRPr>
        </a:p>
      </dgm:t>
    </dgm:pt>
    <dgm:pt modelId="{0A95C404-1787-452E-AE84-9ED2F1623D45}" type="parTrans" cxnId="{97D3FF41-F39A-4398-8360-435D54E57216}">
      <dgm:prSet/>
      <dgm:spPr/>
      <dgm:t>
        <a:bodyPr/>
        <a:lstStyle/>
        <a:p>
          <a:endParaRPr lang="en-US"/>
        </a:p>
      </dgm:t>
    </dgm:pt>
    <dgm:pt modelId="{2A3BBE77-8E0B-47EA-8B31-79D20AFCAAC0}" type="sibTrans" cxnId="{97D3FF41-F39A-4398-8360-435D54E57216}">
      <dgm:prSet/>
      <dgm:spPr/>
      <dgm:t>
        <a:bodyPr/>
        <a:lstStyle/>
        <a:p>
          <a:endParaRPr lang="en-US"/>
        </a:p>
      </dgm:t>
    </dgm:pt>
    <dgm:pt modelId="{D6EE8B03-9923-484A-96CB-A6E28A3BCD49}">
      <dgm:prSet phldrT="[Text]" custT="1"/>
      <dgm:spPr>
        <a:solidFill>
          <a:srgbClr val="00B0F0"/>
        </a:solidFill>
      </dgm:spPr>
      <dgm:t>
        <a:bodyPr/>
        <a:lstStyle/>
        <a:p>
          <a:r>
            <a:rPr lang="en-US" sz="1600" dirty="0" smtClean="0">
              <a:cs typeface="B Nazanin" pitchFamily="2" charset="-78"/>
            </a:rPr>
            <a:t>Calculate SD &amp; Process Capability</a:t>
          </a:r>
          <a:endParaRPr lang="en-US" sz="1600" dirty="0">
            <a:cs typeface="B Nazanin" pitchFamily="2" charset="-78"/>
          </a:endParaRPr>
        </a:p>
      </dgm:t>
    </dgm:pt>
    <dgm:pt modelId="{03995AE6-0EC2-4ED3-B3D0-91C3F6B5D5BA}" type="parTrans" cxnId="{7FEE6731-1579-4A2C-A0E1-F5045934DE4A}">
      <dgm:prSet/>
      <dgm:spPr/>
      <dgm:t>
        <a:bodyPr/>
        <a:lstStyle/>
        <a:p>
          <a:endParaRPr lang="en-US"/>
        </a:p>
      </dgm:t>
    </dgm:pt>
    <dgm:pt modelId="{2FC3E089-C775-4C45-A696-628E18129C9D}" type="sibTrans" cxnId="{7FEE6731-1579-4A2C-A0E1-F5045934DE4A}">
      <dgm:prSet/>
      <dgm:spPr/>
      <dgm:t>
        <a:bodyPr/>
        <a:lstStyle/>
        <a:p>
          <a:endParaRPr lang="en-US"/>
        </a:p>
      </dgm:t>
    </dgm:pt>
    <dgm:pt modelId="{4AB9848E-03EC-4071-902F-BAF8297DB4CF}">
      <dgm:prSet phldrT="[Text]" custT="1"/>
      <dgm:spPr>
        <a:solidFill>
          <a:srgbClr val="00B050"/>
        </a:solidFill>
      </dgm:spPr>
      <dgm:t>
        <a:bodyPr/>
        <a:lstStyle/>
        <a:p>
          <a:r>
            <a:rPr lang="en-US" sz="1600" dirty="0" smtClean="0">
              <a:cs typeface="B Nazanin" pitchFamily="2" charset="-78"/>
            </a:rPr>
            <a:t>Convert Capability to Sigma Metric</a:t>
          </a:r>
          <a:endParaRPr lang="en-US" sz="1600" dirty="0">
            <a:cs typeface="B Nazanin" pitchFamily="2" charset="-78"/>
          </a:endParaRPr>
        </a:p>
      </dgm:t>
    </dgm:pt>
    <dgm:pt modelId="{99C4423B-5439-4FF4-ACEA-F6CA8E3C1D52}" type="parTrans" cxnId="{848EA9F2-6922-4986-B7A6-41B76C44221F}">
      <dgm:prSet/>
      <dgm:spPr/>
      <dgm:t>
        <a:bodyPr/>
        <a:lstStyle/>
        <a:p>
          <a:endParaRPr lang="en-US"/>
        </a:p>
      </dgm:t>
    </dgm:pt>
    <dgm:pt modelId="{AF8CCE67-266C-423B-A55C-6A9665AEEED8}" type="sibTrans" cxnId="{848EA9F2-6922-4986-B7A6-41B76C44221F}">
      <dgm:prSet/>
      <dgm:spPr/>
      <dgm:t>
        <a:bodyPr/>
        <a:lstStyle/>
        <a:p>
          <a:endParaRPr lang="en-US"/>
        </a:p>
      </dgm:t>
    </dgm:pt>
    <dgm:pt modelId="{2997568E-0A94-4302-852E-76FF2DC34AFA}" type="pres">
      <dgm:prSet presAssocID="{0100D422-3C61-47B8-843E-CFC8B8B2FCED}" presName="linearFlow" presStyleCnt="0">
        <dgm:presLayoutVars>
          <dgm:resizeHandles val="exact"/>
        </dgm:presLayoutVars>
      </dgm:prSet>
      <dgm:spPr/>
      <dgm:t>
        <a:bodyPr/>
        <a:lstStyle/>
        <a:p>
          <a:endParaRPr lang="en-US"/>
        </a:p>
      </dgm:t>
    </dgm:pt>
    <dgm:pt modelId="{6AFB9D9C-3079-4BC9-A25D-653A1D2BC85F}" type="pres">
      <dgm:prSet presAssocID="{3ACE9CB9-A8D7-4131-923A-D7DB138428EA}" presName="node" presStyleLbl="node1" presStyleIdx="0" presStyleCnt="3">
        <dgm:presLayoutVars>
          <dgm:bulletEnabled val="1"/>
        </dgm:presLayoutVars>
      </dgm:prSet>
      <dgm:spPr/>
      <dgm:t>
        <a:bodyPr/>
        <a:lstStyle/>
        <a:p>
          <a:endParaRPr lang="en-US"/>
        </a:p>
      </dgm:t>
    </dgm:pt>
    <dgm:pt modelId="{44BF181E-72C8-4592-9A4B-9EB5E6B821D5}" type="pres">
      <dgm:prSet presAssocID="{2A3BBE77-8E0B-47EA-8B31-79D20AFCAAC0}" presName="sibTrans" presStyleLbl="sibTrans2D1" presStyleIdx="0" presStyleCnt="2"/>
      <dgm:spPr/>
      <dgm:t>
        <a:bodyPr/>
        <a:lstStyle/>
        <a:p>
          <a:endParaRPr lang="en-US"/>
        </a:p>
      </dgm:t>
    </dgm:pt>
    <dgm:pt modelId="{C5E5B401-6D9A-4E20-AD22-2C71804AC6C8}" type="pres">
      <dgm:prSet presAssocID="{2A3BBE77-8E0B-47EA-8B31-79D20AFCAAC0}" presName="connectorText" presStyleLbl="sibTrans2D1" presStyleIdx="0" presStyleCnt="2"/>
      <dgm:spPr/>
      <dgm:t>
        <a:bodyPr/>
        <a:lstStyle/>
        <a:p>
          <a:endParaRPr lang="en-US"/>
        </a:p>
      </dgm:t>
    </dgm:pt>
    <dgm:pt modelId="{E629CC6A-C9B5-4E0F-A4EC-6BA77743286C}" type="pres">
      <dgm:prSet presAssocID="{D6EE8B03-9923-484A-96CB-A6E28A3BCD49}" presName="node" presStyleLbl="node1" presStyleIdx="1" presStyleCnt="3">
        <dgm:presLayoutVars>
          <dgm:bulletEnabled val="1"/>
        </dgm:presLayoutVars>
      </dgm:prSet>
      <dgm:spPr/>
      <dgm:t>
        <a:bodyPr/>
        <a:lstStyle/>
        <a:p>
          <a:endParaRPr lang="en-US"/>
        </a:p>
      </dgm:t>
    </dgm:pt>
    <dgm:pt modelId="{5DD68AEE-81CE-45EC-AF77-984AA69345EC}" type="pres">
      <dgm:prSet presAssocID="{2FC3E089-C775-4C45-A696-628E18129C9D}" presName="sibTrans" presStyleLbl="sibTrans2D1" presStyleIdx="1" presStyleCnt="2"/>
      <dgm:spPr/>
      <dgm:t>
        <a:bodyPr/>
        <a:lstStyle/>
        <a:p>
          <a:endParaRPr lang="en-US"/>
        </a:p>
      </dgm:t>
    </dgm:pt>
    <dgm:pt modelId="{2231BDB1-ABCB-4837-BF0C-5333C6E0A73E}" type="pres">
      <dgm:prSet presAssocID="{2FC3E089-C775-4C45-A696-628E18129C9D}" presName="connectorText" presStyleLbl="sibTrans2D1" presStyleIdx="1" presStyleCnt="2"/>
      <dgm:spPr/>
      <dgm:t>
        <a:bodyPr/>
        <a:lstStyle/>
        <a:p>
          <a:endParaRPr lang="en-US"/>
        </a:p>
      </dgm:t>
    </dgm:pt>
    <dgm:pt modelId="{33E17A08-069A-403A-B524-24B8F89D3C64}" type="pres">
      <dgm:prSet presAssocID="{4AB9848E-03EC-4071-902F-BAF8297DB4CF}" presName="node" presStyleLbl="node1" presStyleIdx="2" presStyleCnt="3">
        <dgm:presLayoutVars>
          <dgm:bulletEnabled val="1"/>
        </dgm:presLayoutVars>
      </dgm:prSet>
      <dgm:spPr/>
      <dgm:t>
        <a:bodyPr/>
        <a:lstStyle/>
        <a:p>
          <a:endParaRPr lang="en-US"/>
        </a:p>
      </dgm:t>
    </dgm:pt>
  </dgm:ptLst>
  <dgm:cxnLst>
    <dgm:cxn modelId="{EB312225-50A4-4D85-9D42-0F9C6688DD33}" type="presOf" srcId="{0100D422-3C61-47B8-843E-CFC8B8B2FCED}" destId="{2997568E-0A94-4302-852E-76FF2DC34AFA}" srcOrd="0" destOrd="0" presId="urn:microsoft.com/office/officeart/2005/8/layout/process2"/>
    <dgm:cxn modelId="{848EA9F2-6922-4986-B7A6-41B76C44221F}" srcId="{0100D422-3C61-47B8-843E-CFC8B8B2FCED}" destId="{4AB9848E-03EC-4071-902F-BAF8297DB4CF}" srcOrd="2" destOrd="0" parTransId="{99C4423B-5439-4FF4-ACEA-F6CA8E3C1D52}" sibTransId="{AF8CCE67-266C-423B-A55C-6A9665AEEED8}"/>
    <dgm:cxn modelId="{7732700D-E753-4E69-BF01-32BC83C32AEF}" type="presOf" srcId="{D6EE8B03-9923-484A-96CB-A6E28A3BCD49}" destId="{E629CC6A-C9B5-4E0F-A4EC-6BA77743286C}" srcOrd="0" destOrd="0" presId="urn:microsoft.com/office/officeart/2005/8/layout/process2"/>
    <dgm:cxn modelId="{4C8A51B3-47B0-4C96-9F99-D23321FFDED9}" type="presOf" srcId="{2FC3E089-C775-4C45-A696-628E18129C9D}" destId="{2231BDB1-ABCB-4837-BF0C-5333C6E0A73E}" srcOrd="1" destOrd="0" presId="urn:microsoft.com/office/officeart/2005/8/layout/process2"/>
    <dgm:cxn modelId="{31AC10B0-CEC9-4DE8-8B29-463410E424D5}" type="presOf" srcId="{2A3BBE77-8E0B-47EA-8B31-79D20AFCAAC0}" destId="{44BF181E-72C8-4592-9A4B-9EB5E6B821D5}" srcOrd="0" destOrd="0" presId="urn:microsoft.com/office/officeart/2005/8/layout/process2"/>
    <dgm:cxn modelId="{86EB05CA-73B2-4FD7-80F0-F020876B88C2}" type="presOf" srcId="{4AB9848E-03EC-4071-902F-BAF8297DB4CF}" destId="{33E17A08-069A-403A-B524-24B8F89D3C64}" srcOrd="0" destOrd="0" presId="urn:microsoft.com/office/officeart/2005/8/layout/process2"/>
    <dgm:cxn modelId="{8E67E6CA-D07E-409F-80CF-9AD5D83C6E54}" type="presOf" srcId="{2FC3E089-C775-4C45-A696-628E18129C9D}" destId="{5DD68AEE-81CE-45EC-AF77-984AA69345EC}" srcOrd="0" destOrd="0" presId="urn:microsoft.com/office/officeart/2005/8/layout/process2"/>
    <dgm:cxn modelId="{7FEE6731-1579-4A2C-A0E1-F5045934DE4A}" srcId="{0100D422-3C61-47B8-843E-CFC8B8B2FCED}" destId="{D6EE8B03-9923-484A-96CB-A6E28A3BCD49}" srcOrd="1" destOrd="0" parTransId="{03995AE6-0EC2-4ED3-B3D0-91C3F6B5D5BA}" sibTransId="{2FC3E089-C775-4C45-A696-628E18129C9D}"/>
    <dgm:cxn modelId="{0B4519F5-5D8B-4AFD-A8EF-74609B20AE92}" type="presOf" srcId="{2A3BBE77-8E0B-47EA-8B31-79D20AFCAAC0}" destId="{C5E5B401-6D9A-4E20-AD22-2C71804AC6C8}" srcOrd="1" destOrd="0" presId="urn:microsoft.com/office/officeart/2005/8/layout/process2"/>
    <dgm:cxn modelId="{97D3FF41-F39A-4398-8360-435D54E57216}" srcId="{0100D422-3C61-47B8-843E-CFC8B8B2FCED}" destId="{3ACE9CB9-A8D7-4131-923A-D7DB138428EA}" srcOrd="0" destOrd="0" parTransId="{0A95C404-1787-452E-AE84-9ED2F1623D45}" sibTransId="{2A3BBE77-8E0B-47EA-8B31-79D20AFCAAC0}"/>
    <dgm:cxn modelId="{342C2416-6ACA-41B0-B8C0-341F2CC49526}" type="presOf" srcId="{3ACE9CB9-A8D7-4131-923A-D7DB138428EA}" destId="{6AFB9D9C-3079-4BC9-A25D-653A1D2BC85F}" srcOrd="0" destOrd="0" presId="urn:microsoft.com/office/officeart/2005/8/layout/process2"/>
    <dgm:cxn modelId="{C3A0A58C-F848-4996-B090-69348812EC65}" type="presParOf" srcId="{2997568E-0A94-4302-852E-76FF2DC34AFA}" destId="{6AFB9D9C-3079-4BC9-A25D-653A1D2BC85F}" srcOrd="0" destOrd="0" presId="urn:microsoft.com/office/officeart/2005/8/layout/process2"/>
    <dgm:cxn modelId="{2FDCFB1D-8060-4467-97FA-F96AE09B23F8}" type="presParOf" srcId="{2997568E-0A94-4302-852E-76FF2DC34AFA}" destId="{44BF181E-72C8-4592-9A4B-9EB5E6B821D5}" srcOrd="1" destOrd="0" presId="urn:microsoft.com/office/officeart/2005/8/layout/process2"/>
    <dgm:cxn modelId="{7750845C-0178-46AD-B9DC-C9040162B977}" type="presParOf" srcId="{44BF181E-72C8-4592-9A4B-9EB5E6B821D5}" destId="{C5E5B401-6D9A-4E20-AD22-2C71804AC6C8}" srcOrd="0" destOrd="0" presId="urn:microsoft.com/office/officeart/2005/8/layout/process2"/>
    <dgm:cxn modelId="{899EDD8F-B6D8-4ED3-BAA8-9DCECE3145CE}" type="presParOf" srcId="{2997568E-0A94-4302-852E-76FF2DC34AFA}" destId="{E629CC6A-C9B5-4E0F-A4EC-6BA77743286C}" srcOrd="2" destOrd="0" presId="urn:microsoft.com/office/officeart/2005/8/layout/process2"/>
    <dgm:cxn modelId="{03093452-D778-4EB7-9576-C2022DD06EBD}" type="presParOf" srcId="{2997568E-0A94-4302-852E-76FF2DC34AFA}" destId="{5DD68AEE-81CE-45EC-AF77-984AA69345EC}" srcOrd="3" destOrd="0" presId="urn:microsoft.com/office/officeart/2005/8/layout/process2"/>
    <dgm:cxn modelId="{007FF6CB-2AA0-4ABD-9982-46D2883D30C4}" type="presParOf" srcId="{5DD68AEE-81CE-45EC-AF77-984AA69345EC}" destId="{2231BDB1-ABCB-4837-BF0C-5333C6E0A73E}" srcOrd="0" destOrd="0" presId="urn:microsoft.com/office/officeart/2005/8/layout/process2"/>
    <dgm:cxn modelId="{D191168A-DE85-4031-90A8-98FC675FF023}" type="presParOf" srcId="{2997568E-0A94-4302-852E-76FF2DC34AFA}" destId="{33E17A08-069A-403A-B524-24B8F89D3C64}" srcOrd="4"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D6409-0281-4337-B052-566CB1887450}"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D7B3FD76-8CA1-4E5D-8805-5867E40D30DA}">
      <dgm:prSet phldrT="[Text]"/>
      <dgm:spPr/>
      <dgm:t>
        <a:bodyPr/>
        <a:lstStyle/>
        <a:p>
          <a:r>
            <a:rPr lang="en-US" b="1" dirty="0" smtClean="0">
              <a:solidFill>
                <a:schemeClr val="tx1"/>
              </a:solidFill>
            </a:rPr>
            <a:t>Define</a:t>
          </a:r>
          <a:endParaRPr lang="en-US" b="1" dirty="0">
            <a:solidFill>
              <a:schemeClr val="tx1"/>
            </a:solidFill>
          </a:endParaRPr>
        </a:p>
      </dgm:t>
    </dgm:pt>
    <dgm:pt modelId="{2D4E7376-61B7-441B-B2BB-E51851F1955B}" type="parTrans" cxnId="{CF59ADD3-4176-4B3E-B424-E1D4F524F041}">
      <dgm:prSet/>
      <dgm:spPr/>
      <dgm:t>
        <a:bodyPr/>
        <a:lstStyle/>
        <a:p>
          <a:endParaRPr lang="en-US"/>
        </a:p>
      </dgm:t>
    </dgm:pt>
    <dgm:pt modelId="{46054F90-49D9-42E8-AD9E-4E464B9D1835}" type="sibTrans" cxnId="{CF59ADD3-4176-4B3E-B424-E1D4F524F041}">
      <dgm:prSet/>
      <dgm:spPr/>
      <dgm:t>
        <a:bodyPr/>
        <a:lstStyle/>
        <a:p>
          <a:endParaRPr lang="en-US"/>
        </a:p>
      </dgm:t>
    </dgm:pt>
    <dgm:pt modelId="{199B600F-04B7-4941-AD5C-EB3A81C305F1}">
      <dgm:prSet phldrT="[Text]"/>
      <dgm:spPr/>
      <dgm:t>
        <a:bodyPr/>
        <a:lstStyle/>
        <a:p>
          <a:r>
            <a:rPr lang="en-US" b="1" dirty="0" smtClean="0">
              <a:solidFill>
                <a:schemeClr val="tx1"/>
              </a:solidFill>
            </a:rPr>
            <a:t>Measure</a:t>
          </a:r>
          <a:endParaRPr lang="en-US" b="1" dirty="0">
            <a:solidFill>
              <a:schemeClr val="tx1"/>
            </a:solidFill>
          </a:endParaRPr>
        </a:p>
      </dgm:t>
    </dgm:pt>
    <dgm:pt modelId="{25F5C126-3879-41B8-9564-A700E5558A91}" type="parTrans" cxnId="{71CE1DDA-85AE-4C0E-A873-09E695718420}">
      <dgm:prSet/>
      <dgm:spPr/>
      <dgm:t>
        <a:bodyPr/>
        <a:lstStyle/>
        <a:p>
          <a:endParaRPr lang="en-US"/>
        </a:p>
      </dgm:t>
    </dgm:pt>
    <dgm:pt modelId="{8E9AFCFA-E16D-4A7C-9229-D7967E6B6632}" type="sibTrans" cxnId="{71CE1DDA-85AE-4C0E-A873-09E695718420}">
      <dgm:prSet/>
      <dgm:spPr/>
      <dgm:t>
        <a:bodyPr/>
        <a:lstStyle/>
        <a:p>
          <a:endParaRPr lang="en-US"/>
        </a:p>
      </dgm:t>
    </dgm:pt>
    <dgm:pt modelId="{CFEC6AB8-F698-42F9-AE48-31DEC1CBC779}">
      <dgm:prSet phldrT="[Text]"/>
      <dgm:spPr/>
      <dgm:t>
        <a:bodyPr/>
        <a:lstStyle/>
        <a:p>
          <a:r>
            <a:rPr lang="en-US" b="1" dirty="0" smtClean="0">
              <a:solidFill>
                <a:schemeClr val="tx1"/>
              </a:solidFill>
            </a:rPr>
            <a:t>Analyze</a:t>
          </a:r>
          <a:endParaRPr lang="en-US" b="1" dirty="0">
            <a:solidFill>
              <a:schemeClr val="tx1"/>
            </a:solidFill>
          </a:endParaRPr>
        </a:p>
      </dgm:t>
    </dgm:pt>
    <dgm:pt modelId="{2B23DC5A-D4A8-43AF-B47C-A698A39F115D}" type="parTrans" cxnId="{7836B0F7-235E-45B6-8D93-D50CD89449C3}">
      <dgm:prSet/>
      <dgm:spPr/>
      <dgm:t>
        <a:bodyPr/>
        <a:lstStyle/>
        <a:p>
          <a:endParaRPr lang="en-US"/>
        </a:p>
      </dgm:t>
    </dgm:pt>
    <dgm:pt modelId="{0035849D-3EA5-40B9-A4D9-E219D8BF8803}" type="sibTrans" cxnId="{7836B0F7-235E-45B6-8D93-D50CD89449C3}">
      <dgm:prSet/>
      <dgm:spPr/>
      <dgm:t>
        <a:bodyPr/>
        <a:lstStyle/>
        <a:p>
          <a:endParaRPr lang="en-US"/>
        </a:p>
      </dgm:t>
    </dgm:pt>
    <dgm:pt modelId="{38934934-73DE-4842-9ADE-38446047EF7D}">
      <dgm:prSet phldrT="[Text]"/>
      <dgm:spPr/>
      <dgm:t>
        <a:bodyPr/>
        <a:lstStyle/>
        <a:p>
          <a:r>
            <a:rPr lang="en-US" b="1" dirty="0" smtClean="0">
              <a:solidFill>
                <a:schemeClr val="tx1"/>
              </a:solidFill>
            </a:rPr>
            <a:t>Improve</a:t>
          </a:r>
          <a:endParaRPr lang="en-US" b="1" dirty="0">
            <a:solidFill>
              <a:schemeClr val="tx1"/>
            </a:solidFill>
          </a:endParaRPr>
        </a:p>
      </dgm:t>
    </dgm:pt>
    <dgm:pt modelId="{61036ABD-04E6-4D28-B14D-2084F399BC16}" type="parTrans" cxnId="{EF9D42DF-AD28-4EA7-9D15-95C2D5A370A0}">
      <dgm:prSet/>
      <dgm:spPr/>
      <dgm:t>
        <a:bodyPr/>
        <a:lstStyle/>
        <a:p>
          <a:endParaRPr lang="en-US"/>
        </a:p>
      </dgm:t>
    </dgm:pt>
    <dgm:pt modelId="{1E2CC7EB-2D54-4C7C-9235-0668917C7AF7}" type="sibTrans" cxnId="{EF9D42DF-AD28-4EA7-9D15-95C2D5A370A0}">
      <dgm:prSet/>
      <dgm:spPr/>
      <dgm:t>
        <a:bodyPr/>
        <a:lstStyle/>
        <a:p>
          <a:endParaRPr lang="en-US"/>
        </a:p>
      </dgm:t>
    </dgm:pt>
    <dgm:pt modelId="{A129487A-7E8D-4604-925E-72F8A0FC73CA}">
      <dgm:prSet phldrT="[Text]"/>
      <dgm:spPr/>
      <dgm:t>
        <a:bodyPr/>
        <a:lstStyle/>
        <a:p>
          <a:r>
            <a:rPr lang="en-US" b="1" dirty="0" smtClean="0">
              <a:solidFill>
                <a:schemeClr val="tx1"/>
              </a:solidFill>
            </a:rPr>
            <a:t>Control</a:t>
          </a:r>
          <a:endParaRPr lang="en-US" b="1" dirty="0">
            <a:solidFill>
              <a:schemeClr val="tx1"/>
            </a:solidFill>
          </a:endParaRPr>
        </a:p>
      </dgm:t>
    </dgm:pt>
    <dgm:pt modelId="{45485657-1B90-4892-8479-73C207EBDBAA}" type="parTrans" cxnId="{1028FF20-6076-4243-96FC-D59B39B27EBD}">
      <dgm:prSet/>
      <dgm:spPr/>
      <dgm:t>
        <a:bodyPr/>
        <a:lstStyle/>
        <a:p>
          <a:endParaRPr lang="en-US"/>
        </a:p>
      </dgm:t>
    </dgm:pt>
    <dgm:pt modelId="{B77AD509-9E9D-4C90-BB01-5DC902FB2B9B}" type="sibTrans" cxnId="{1028FF20-6076-4243-96FC-D59B39B27EBD}">
      <dgm:prSet/>
      <dgm:spPr/>
      <dgm:t>
        <a:bodyPr/>
        <a:lstStyle/>
        <a:p>
          <a:endParaRPr lang="en-US"/>
        </a:p>
      </dgm:t>
    </dgm:pt>
    <dgm:pt modelId="{49D866D6-2B1C-40DE-AF17-004F7E87351E}" type="pres">
      <dgm:prSet presAssocID="{CCDD6409-0281-4337-B052-566CB1887450}" presName="cycle" presStyleCnt="0">
        <dgm:presLayoutVars>
          <dgm:dir/>
          <dgm:resizeHandles val="exact"/>
        </dgm:presLayoutVars>
      </dgm:prSet>
      <dgm:spPr/>
      <dgm:t>
        <a:bodyPr/>
        <a:lstStyle/>
        <a:p>
          <a:endParaRPr lang="en-US"/>
        </a:p>
      </dgm:t>
    </dgm:pt>
    <dgm:pt modelId="{73B3F019-AC73-402B-92CC-FE907C75BB85}" type="pres">
      <dgm:prSet presAssocID="{D7B3FD76-8CA1-4E5D-8805-5867E40D30DA}" presName="node" presStyleLbl="node1" presStyleIdx="0" presStyleCnt="5">
        <dgm:presLayoutVars>
          <dgm:bulletEnabled val="1"/>
        </dgm:presLayoutVars>
      </dgm:prSet>
      <dgm:spPr/>
      <dgm:t>
        <a:bodyPr/>
        <a:lstStyle/>
        <a:p>
          <a:endParaRPr lang="en-US"/>
        </a:p>
      </dgm:t>
    </dgm:pt>
    <dgm:pt modelId="{FD3F2525-BFB2-4A35-B6B7-8970E51CA48E}" type="pres">
      <dgm:prSet presAssocID="{D7B3FD76-8CA1-4E5D-8805-5867E40D30DA}" presName="spNode" presStyleCnt="0"/>
      <dgm:spPr/>
    </dgm:pt>
    <dgm:pt modelId="{27D0399F-5C78-46ED-A74A-949C72C425CA}" type="pres">
      <dgm:prSet presAssocID="{46054F90-49D9-42E8-AD9E-4E464B9D1835}" presName="sibTrans" presStyleLbl="sibTrans1D1" presStyleIdx="0" presStyleCnt="5"/>
      <dgm:spPr/>
      <dgm:t>
        <a:bodyPr/>
        <a:lstStyle/>
        <a:p>
          <a:endParaRPr lang="en-US"/>
        </a:p>
      </dgm:t>
    </dgm:pt>
    <dgm:pt modelId="{F5C016FF-D5C2-4076-A60E-FCDA12BBA049}" type="pres">
      <dgm:prSet presAssocID="{199B600F-04B7-4941-AD5C-EB3A81C305F1}" presName="node" presStyleLbl="node1" presStyleIdx="1" presStyleCnt="5">
        <dgm:presLayoutVars>
          <dgm:bulletEnabled val="1"/>
        </dgm:presLayoutVars>
      </dgm:prSet>
      <dgm:spPr/>
      <dgm:t>
        <a:bodyPr/>
        <a:lstStyle/>
        <a:p>
          <a:endParaRPr lang="en-US"/>
        </a:p>
      </dgm:t>
    </dgm:pt>
    <dgm:pt modelId="{05B05B47-0E47-451C-B975-D72A75E50BDB}" type="pres">
      <dgm:prSet presAssocID="{199B600F-04B7-4941-AD5C-EB3A81C305F1}" presName="spNode" presStyleCnt="0"/>
      <dgm:spPr/>
    </dgm:pt>
    <dgm:pt modelId="{557ED9CE-0834-41D1-97DF-37DF7663F34D}" type="pres">
      <dgm:prSet presAssocID="{8E9AFCFA-E16D-4A7C-9229-D7967E6B6632}" presName="sibTrans" presStyleLbl="sibTrans1D1" presStyleIdx="1" presStyleCnt="5"/>
      <dgm:spPr/>
      <dgm:t>
        <a:bodyPr/>
        <a:lstStyle/>
        <a:p>
          <a:endParaRPr lang="en-US"/>
        </a:p>
      </dgm:t>
    </dgm:pt>
    <dgm:pt modelId="{FB60E666-D24B-4E3B-A5A6-14BBBB2ABEFA}" type="pres">
      <dgm:prSet presAssocID="{CFEC6AB8-F698-42F9-AE48-31DEC1CBC779}" presName="node" presStyleLbl="node1" presStyleIdx="2" presStyleCnt="5">
        <dgm:presLayoutVars>
          <dgm:bulletEnabled val="1"/>
        </dgm:presLayoutVars>
      </dgm:prSet>
      <dgm:spPr/>
      <dgm:t>
        <a:bodyPr/>
        <a:lstStyle/>
        <a:p>
          <a:endParaRPr lang="en-US"/>
        </a:p>
      </dgm:t>
    </dgm:pt>
    <dgm:pt modelId="{63E52F24-B9E4-4F7F-8D0F-DF7DBEFF89FC}" type="pres">
      <dgm:prSet presAssocID="{CFEC6AB8-F698-42F9-AE48-31DEC1CBC779}" presName="spNode" presStyleCnt="0"/>
      <dgm:spPr/>
    </dgm:pt>
    <dgm:pt modelId="{550BA0FE-12E2-407C-BDEF-5B1A26D3E43F}" type="pres">
      <dgm:prSet presAssocID="{0035849D-3EA5-40B9-A4D9-E219D8BF8803}" presName="sibTrans" presStyleLbl="sibTrans1D1" presStyleIdx="2" presStyleCnt="5"/>
      <dgm:spPr/>
      <dgm:t>
        <a:bodyPr/>
        <a:lstStyle/>
        <a:p>
          <a:endParaRPr lang="en-US"/>
        </a:p>
      </dgm:t>
    </dgm:pt>
    <dgm:pt modelId="{FB12ED8C-AFCC-4FB1-8F09-AA4D247E9C1E}" type="pres">
      <dgm:prSet presAssocID="{38934934-73DE-4842-9ADE-38446047EF7D}" presName="node" presStyleLbl="node1" presStyleIdx="3" presStyleCnt="5">
        <dgm:presLayoutVars>
          <dgm:bulletEnabled val="1"/>
        </dgm:presLayoutVars>
      </dgm:prSet>
      <dgm:spPr/>
      <dgm:t>
        <a:bodyPr/>
        <a:lstStyle/>
        <a:p>
          <a:endParaRPr lang="en-US"/>
        </a:p>
      </dgm:t>
    </dgm:pt>
    <dgm:pt modelId="{60269934-3565-4C0A-9729-D90F668FD8BE}" type="pres">
      <dgm:prSet presAssocID="{38934934-73DE-4842-9ADE-38446047EF7D}" presName="spNode" presStyleCnt="0"/>
      <dgm:spPr/>
    </dgm:pt>
    <dgm:pt modelId="{80D58AB9-0767-4FE7-B46C-4B012AAC684B}" type="pres">
      <dgm:prSet presAssocID="{1E2CC7EB-2D54-4C7C-9235-0668917C7AF7}" presName="sibTrans" presStyleLbl="sibTrans1D1" presStyleIdx="3" presStyleCnt="5"/>
      <dgm:spPr/>
      <dgm:t>
        <a:bodyPr/>
        <a:lstStyle/>
        <a:p>
          <a:endParaRPr lang="en-US"/>
        </a:p>
      </dgm:t>
    </dgm:pt>
    <dgm:pt modelId="{D74E0D58-23EC-4B6D-B62C-A58E62C76E10}" type="pres">
      <dgm:prSet presAssocID="{A129487A-7E8D-4604-925E-72F8A0FC73CA}" presName="node" presStyleLbl="node1" presStyleIdx="4" presStyleCnt="5">
        <dgm:presLayoutVars>
          <dgm:bulletEnabled val="1"/>
        </dgm:presLayoutVars>
      </dgm:prSet>
      <dgm:spPr/>
      <dgm:t>
        <a:bodyPr/>
        <a:lstStyle/>
        <a:p>
          <a:endParaRPr lang="en-US"/>
        </a:p>
      </dgm:t>
    </dgm:pt>
    <dgm:pt modelId="{4ED9B87A-3E24-4D5E-9662-78E41F746B73}" type="pres">
      <dgm:prSet presAssocID="{A129487A-7E8D-4604-925E-72F8A0FC73CA}" presName="spNode" presStyleCnt="0"/>
      <dgm:spPr/>
    </dgm:pt>
    <dgm:pt modelId="{55D5DACE-AE75-4C16-83AA-6FA4FAE60A6D}" type="pres">
      <dgm:prSet presAssocID="{B77AD509-9E9D-4C90-BB01-5DC902FB2B9B}" presName="sibTrans" presStyleLbl="sibTrans1D1" presStyleIdx="4" presStyleCnt="5"/>
      <dgm:spPr/>
      <dgm:t>
        <a:bodyPr/>
        <a:lstStyle/>
        <a:p>
          <a:endParaRPr lang="en-US"/>
        </a:p>
      </dgm:t>
    </dgm:pt>
  </dgm:ptLst>
  <dgm:cxnLst>
    <dgm:cxn modelId="{9B638E8C-B9EF-4769-964C-17B081D72056}" type="presOf" srcId="{0035849D-3EA5-40B9-A4D9-E219D8BF8803}" destId="{550BA0FE-12E2-407C-BDEF-5B1A26D3E43F}" srcOrd="0" destOrd="0" presId="urn:microsoft.com/office/officeart/2005/8/layout/cycle5"/>
    <dgm:cxn modelId="{9485820C-90FA-4B68-9525-0988A14B6DE9}" type="presOf" srcId="{D7B3FD76-8CA1-4E5D-8805-5867E40D30DA}" destId="{73B3F019-AC73-402B-92CC-FE907C75BB85}" srcOrd="0" destOrd="0" presId="urn:microsoft.com/office/officeart/2005/8/layout/cycle5"/>
    <dgm:cxn modelId="{82561A88-5C2A-42A8-998A-33807A8A1CF6}" type="presOf" srcId="{A129487A-7E8D-4604-925E-72F8A0FC73CA}" destId="{D74E0D58-23EC-4B6D-B62C-A58E62C76E10}" srcOrd="0" destOrd="0" presId="urn:microsoft.com/office/officeart/2005/8/layout/cycle5"/>
    <dgm:cxn modelId="{62A82C8D-D816-4CB4-A3EF-F1EEBD591F5F}" type="presOf" srcId="{CFEC6AB8-F698-42F9-AE48-31DEC1CBC779}" destId="{FB60E666-D24B-4E3B-A5A6-14BBBB2ABEFA}" srcOrd="0" destOrd="0" presId="urn:microsoft.com/office/officeart/2005/8/layout/cycle5"/>
    <dgm:cxn modelId="{CF59ADD3-4176-4B3E-B424-E1D4F524F041}" srcId="{CCDD6409-0281-4337-B052-566CB1887450}" destId="{D7B3FD76-8CA1-4E5D-8805-5867E40D30DA}" srcOrd="0" destOrd="0" parTransId="{2D4E7376-61B7-441B-B2BB-E51851F1955B}" sibTransId="{46054F90-49D9-42E8-AD9E-4E464B9D1835}"/>
    <dgm:cxn modelId="{705DEBDF-571E-49C8-9E69-9CC1F9B67631}" type="presOf" srcId="{8E9AFCFA-E16D-4A7C-9229-D7967E6B6632}" destId="{557ED9CE-0834-41D1-97DF-37DF7663F34D}" srcOrd="0" destOrd="0" presId="urn:microsoft.com/office/officeart/2005/8/layout/cycle5"/>
    <dgm:cxn modelId="{3F550C43-00ED-4FB3-956B-3F144AFDDE1B}" type="presOf" srcId="{199B600F-04B7-4941-AD5C-EB3A81C305F1}" destId="{F5C016FF-D5C2-4076-A60E-FCDA12BBA049}" srcOrd="0" destOrd="0" presId="urn:microsoft.com/office/officeart/2005/8/layout/cycle5"/>
    <dgm:cxn modelId="{27B94F9B-CEA6-4B98-8ECC-35584374E942}" type="presOf" srcId="{38934934-73DE-4842-9ADE-38446047EF7D}" destId="{FB12ED8C-AFCC-4FB1-8F09-AA4D247E9C1E}" srcOrd="0" destOrd="0" presId="urn:microsoft.com/office/officeart/2005/8/layout/cycle5"/>
    <dgm:cxn modelId="{7836B0F7-235E-45B6-8D93-D50CD89449C3}" srcId="{CCDD6409-0281-4337-B052-566CB1887450}" destId="{CFEC6AB8-F698-42F9-AE48-31DEC1CBC779}" srcOrd="2" destOrd="0" parTransId="{2B23DC5A-D4A8-43AF-B47C-A698A39F115D}" sibTransId="{0035849D-3EA5-40B9-A4D9-E219D8BF8803}"/>
    <dgm:cxn modelId="{BBFE7A0A-CF41-4756-9F9F-4C6CACC86E38}" type="presOf" srcId="{46054F90-49D9-42E8-AD9E-4E464B9D1835}" destId="{27D0399F-5C78-46ED-A74A-949C72C425CA}" srcOrd="0" destOrd="0" presId="urn:microsoft.com/office/officeart/2005/8/layout/cycle5"/>
    <dgm:cxn modelId="{0A420473-F254-4B5A-A4AC-443184A8517F}" type="presOf" srcId="{B77AD509-9E9D-4C90-BB01-5DC902FB2B9B}" destId="{55D5DACE-AE75-4C16-83AA-6FA4FAE60A6D}" srcOrd="0" destOrd="0" presId="urn:microsoft.com/office/officeart/2005/8/layout/cycle5"/>
    <dgm:cxn modelId="{AC7021B2-A94C-4C8E-A029-07C12FD00278}" type="presOf" srcId="{1E2CC7EB-2D54-4C7C-9235-0668917C7AF7}" destId="{80D58AB9-0767-4FE7-B46C-4B012AAC684B}" srcOrd="0" destOrd="0" presId="urn:microsoft.com/office/officeart/2005/8/layout/cycle5"/>
    <dgm:cxn modelId="{EF9D42DF-AD28-4EA7-9D15-95C2D5A370A0}" srcId="{CCDD6409-0281-4337-B052-566CB1887450}" destId="{38934934-73DE-4842-9ADE-38446047EF7D}" srcOrd="3" destOrd="0" parTransId="{61036ABD-04E6-4D28-B14D-2084F399BC16}" sibTransId="{1E2CC7EB-2D54-4C7C-9235-0668917C7AF7}"/>
    <dgm:cxn modelId="{AAA9EFCA-52B7-4EFA-AF52-AEBAE4191E9C}" type="presOf" srcId="{CCDD6409-0281-4337-B052-566CB1887450}" destId="{49D866D6-2B1C-40DE-AF17-004F7E87351E}" srcOrd="0" destOrd="0" presId="urn:microsoft.com/office/officeart/2005/8/layout/cycle5"/>
    <dgm:cxn modelId="{1028FF20-6076-4243-96FC-D59B39B27EBD}" srcId="{CCDD6409-0281-4337-B052-566CB1887450}" destId="{A129487A-7E8D-4604-925E-72F8A0FC73CA}" srcOrd="4" destOrd="0" parTransId="{45485657-1B90-4892-8479-73C207EBDBAA}" sibTransId="{B77AD509-9E9D-4C90-BB01-5DC902FB2B9B}"/>
    <dgm:cxn modelId="{71CE1DDA-85AE-4C0E-A873-09E695718420}" srcId="{CCDD6409-0281-4337-B052-566CB1887450}" destId="{199B600F-04B7-4941-AD5C-EB3A81C305F1}" srcOrd="1" destOrd="0" parTransId="{25F5C126-3879-41B8-9564-A700E5558A91}" sibTransId="{8E9AFCFA-E16D-4A7C-9229-D7967E6B6632}"/>
    <dgm:cxn modelId="{7F3DBBAB-7AD0-42D7-A8B8-1B77CD83EC70}" type="presParOf" srcId="{49D866D6-2B1C-40DE-AF17-004F7E87351E}" destId="{73B3F019-AC73-402B-92CC-FE907C75BB85}" srcOrd="0" destOrd="0" presId="urn:microsoft.com/office/officeart/2005/8/layout/cycle5"/>
    <dgm:cxn modelId="{FD40251F-DEBE-4E62-94B7-8C82AE6505AC}" type="presParOf" srcId="{49D866D6-2B1C-40DE-AF17-004F7E87351E}" destId="{FD3F2525-BFB2-4A35-B6B7-8970E51CA48E}" srcOrd="1" destOrd="0" presId="urn:microsoft.com/office/officeart/2005/8/layout/cycle5"/>
    <dgm:cxn modelId="{03BB19E7-7226-4A8B-8212-303A3EEBC7B6}" type="presParOf" srcId="{49D866D6-2B1C-40DE-AF17-004F7E87351E}" destId="{27D0399F-5C78-46ED-A74A-949C72C425CA}" srcOrd="2" destOrd="0" presId="urn:microsoft.com/office/officeart/2005/8/layout/cycle5"/>
    <dgm:cxn modelId="{6F7A19A8-2C48-4FA2-B614-3A38260BA9A3}" type="presParOf" srcId="{49D866D6-2B1C-40DE-AF17-004F7E87351E}" destId="{F5C016FF-D5C2-4076-A60E-FCDA12BBA049}" srcOrd="3" destOrd="0" presId="urn:microsoft.com/office/officeart/2005/8/layout/cycle5"/>
    <dgm:cxn modelId="{451D87BD-0C86-4E47-B021-828636AE47DE}" type="presParOf" srcId="{49D866D6-2B1C-40DE-AF17-004F7E87351E}" destId="{05B05B47-0E47-451C-B975-D72A75E50BDB}" srcOrd="4" destOrd="0" presId="urn:microsoft.com/office/officeart/2005/8/layout/cycle5"/>
    <dgm:cxn modelId="{5EE9FB78-76A8-41E0-9A43-89536EBBAC2D}" type="presParOf" srcId="{49D866D6-2B1C-40DE-AF17-004F7E87351E}" destId="{557ED9CE-0834-41D1-97DF-37DF7663F34D}" srcOrd="5" destOrd="0" presId="urn:microsoft.com/office/officeart/2005/8/layout/cycle5"/>
    <dgm:cxn modelId="{2634B70C-9662-4DDA-B3FF-848D02A5CAA3}" type="presParOf" srcId="{49D866D6-2B1C-40DE-AF17-004F7E87351E}" destId="{FB60E666-D24B-4E3B-A5A6-14BBBB2ABEFA}" srcOrd="6" destOrd="0" presId="urn:microsoft.com/office/officeart/2005/8/layout/cycle5"/>
    <dgm:cxn modelId="{D9016FFC-3A7C-4F95-9DB3-36E96E9E4D06}" type="presParOf" srcId="{49D866D6-2B1C-40DE-AF17-004F7E87351E}" destId="{63E52F24-B9E4-4F7F-8D0F-DF7DBEFF89FC}" srcOrd="7" destOrd="0" presId="urn:microsoft.com/office/officeart/2005/8/layout/cycle5"/>
    <dgm:cxn modelId="{186D98E5-BED7-477F-86ED-8F4366AC88E1}" type="presParOf" srcId="{49D866D6-2B1C-40DE-AF17-004F7E87351E}" destId="{550BA0FE-12E2-407C-BDEF-5B1A26D3E43F}" srcOrd="8" destOrd="0" presId="urn:microsoft.com/office/officeart/2005/8/layout/cycle5"/>
    <dgm:cxn modelId="{2AC766AE-A569-4CD0-BF28-6F95D1DD8D5E}" type="presParOf" srcId="{49D866D6-2B1C-40DE-AF17-004F7E87351E}" destId="{FB12ED8C-AFCC-4FB1-8F09-AA4D247E9C1E}" srcOrd="9" destOrd="0" presId="urn:microsoft.com/office/officeart/2005/8/layout/cycle5"/>
    <dgm:cxn modelId="{B29DA59B-D86A-4802-9C43-E74FB9FC6CA6}" type="presParOf" srcId="{49D866D6-2B1C-40DE-AF17-004F7E87351E}" destId="{60269934-3565-4C0A-9729-D90F668FD8BE}" srcOrd="10" destOrd="0" presId="urn:microsoft.com/office/officeart/2005/8/layout/cycle5"/>
    <dgm:cxn modelId="{5287601E-2EF2-4B05-83EC-A732E58CE18B}" type="presParOf" srcId="{49D866D6-2B1C-40DE-AF17-004F7E87351E}" destId="{80D58AB9-0767-4FE7-B46C-4B012AAC684B}" srcOrd="11" destOrd="0" presId="urn:microsoft.com/office/officeart/2005/8/layout/cycle5"/>
    <dgm:cxn modelId="{379D05A6-B0A4-40BB-B268-2DC95011BF28}" type="presParOf" srcId="{49D866D6-2B1C-40DE-AF17-004F7E87351E}" destId="{D74E0D58-23EC-4B6D-B62C-A58E62C76E10}" srcOrd="12" destOrd="0" presId="urn:microsoft.com/office/officeart/2005/8/layout/cycle5"/>
    <dgm:cxn modelId="{94A8289B-A8D9-4186-8922-503D10C25E2C}" type="presParOf" srcId="{49D866D6-2B1C-40DE-AF17-004F7E87351E}" destId="{4ED9B87A-3E24-4D5E-9662-78E41F746B73}" srcOrd="13" destOrd="0" presId="urn:microsoft.com/office/officeart/2005/8/layout/cycle5"/>
    <dgm:cxn modelId="{F2FFD5B2-1E8A-4467-8EB3-FC40D7E24B6F}" type="presParOf" srcId="{49D866D6-2B1C-40DE-AF17-004F7E87351E}" destId="{55D5DACE-AE75-4C16-83AA-6FA4FAE60A6D}" srcOrd="14" destOrd="0" presId="urn:microsoft.com/office/officeart/2005/8/layout/cycle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97BB2570-D40E-4A82-9BF7-90B48313F37F}" macro="" textlink="">
      <dsp:nvSpPr>
        <dsp:cNvPr id="0" name=""/>
        <dsp:cNvSpPr/>
      </dsp:nvSpPr>
      <dsp:spPr>
        <a:xfrm>
          <a:off x="3096458" y="0"/>
          <a:ext cx="2036682" cy="1131490"/>
        </a:xfrm>
        <a:prstGeom prst="roundRect">
          <a:avLst>
            <a:gd name="adj" fmla="val 1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Inspect Outcomes &amp; Count Defects</a:t>
          </a:r>
          <a:endParaRPr lang="en-US" sz="1600" kern="1200" dirty="0">
            <a:cs typeface="B Nazanin" pitchFamily="2" charset="-78"/>
          </a:endParaRPr>
        </a:p>
      </dsp:txBody>
      <dsp:txXfrm>
        <a:off x="3096458" y="0"/>
        <a:ext cx="2036682" cy="1131490"/>
      </dsp:txXfrm>
    </dsp:sp>
    <dsp:sp modelId="{20E6866F-3A0A-44E5-925D-C2BABE9684CD}" macro="" textlink="">
      <dsp:nvSpPr>
        <dsp:cNvPr id="0" name=""/>
        <dsp:cNvSpPr/>
      </dsp:nvSpPr>
      <dsp:spPr>
        <a:xfrm rot="5400000">
          <a:off x="3902645" y="1159777"/>
          <a:ext cx="424308" cy="509170"/>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902645" y="1159777"/>
        <a:ext cx="424308" cy="509170"/>
      </dsp:txXfrm>
    </dsp:sp>
    <dsp:sp modelId="{94DB8829-C010-4FB9-A189-44AB25A29E1B}" macro="" textlink="">
      <dsp:nvSpPr>
        <dsp:cNvPr id="0" name=""/>
        <dsp:cNvSpPr/>
      </dsp:nvSpPr>
      <dsp:spPr>
        <a:xfrm>
          <a:off x="3096458" y="1697235"/>
          <a:ext cx="2036682" cy="1131490"/>
        </a:xfrm>
        <a:prstGeom prst="roundRect">
          <a:avLst>
            <a:gd name="adj" fmla="val 10000"/>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Calculate Defect Per Million(DPM</a:t>
          </a:r>
          <a:r>
            <a:rPr lang="en-US" sz="1600" kern="1200" dirty="0" smtClean="0"/>
            <a:t>)</a:t>
          </a:r>
          <a:endParaRPr lang="en-US" sz="1600" kern="1200" dirty="0"/>
        </a:p>
      </dsp:txBody>
      <dsp:txXfrm>
        <a:off x="3096458" y="1697235"/>
        <a:ext cx="2036682" cy="1131490"/>
      </dsp:txXfrm>
    </dsp:sp>
    <dsp:sp modelId="{6A9F2A87-4123-45F5-B7CF-4A8DEAF59968}" macro="" textlink="">
      <dsp:nvSpPr>
        <dsp:cNvPr id="0" name=""/>
        <dsp:cNvSpPr/>
      </dsp:nvSpPr>
      <dsp:spPr>
        <a:xfrm rot="5400000">
          <a:off x="3902645" y="2857013"/>
          <a:ext cx="424308" cy="509170"/>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902645" y="2857013"/>
        <a:ext cx="424308" cy="509170"/>
      </dsp:txXfrm>
    </dsp:sp>
    <dsp:sp modelId="{18701DC8-F3C7-42D3-BCD4-83912D84931C}" macro="" textlink="">
      <dsp:nvSpPr>
        <dsp:cNvPr id="0" name=""/>
        <dsp:cNvSpPr/>
      </dsp:nvSpPr>
      <dsp:spPr>
        <a:xfrm>
          <a:off x="3096458" y="3394471"/>
          <a:ext cx="2036682" cy="1131490"/>
        </a:xfrm>
        <a:prstGeom prst="roundRect">
          <a:avLst>
            <a:gd name="adj" fmla="val 1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Convert DPM to Sigma Metric</a:t>
          </a:r>
          <a:endParaRPr lang="en-US" sz="1600" kern="1200" dirty="0">
            <a:cs typeface="B Nazanin" pitchFamily="2" charset="-78"/>
          </a:endParaRPr>
        </a:p>
      </dsp:txBody>
      <dsp:txXfrm>
        <a:off x="3096458" y="3394471"/>
        <a:ext cx="2036682" cy="1131490"/>
      </dsp:txXfrm>
    </dsp:sp>
  </dsp:spTree>
</dgm:drawing>
</file>

<file path=ppt/diagrams/drawing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6AFB9D9C-3079-4BC9-A25D-653A1D2BC85F}" macro="" textlink="">
      <dsp:nvSpPr>
        <dsp:cNvPr id="0" name=""/>
        <dsp:cNvSpPr/>
      </dsp:nvSpPr>
      <dsp:spPr>
        <a:xfrm>
          <a:off x="3096458" y="0"/>
          <a:ext cx="2036682" cy="1131490"/>
        </a:xfrm>
        <a:prstGeom prst="roundRect">
          <a:avLst>
            <a:gd name="adj" fmla="val 1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Measure Variation Of Process</a:t>
          </a:r>
          <a:endParaRPr lang="en-US" sz="1600" kern="1200" dirty="0">
            <a:cs typeface="B Nazanin" pitchFamily="2" charset="-78"/>
          </a:endParaRPr>
        </a:p>
      </dsp:txBody>
      <dsp:txXfrm>
        <a:off x="3096458" y="0"/>
        <a:ext cx="2036682" cy="1131490"/>
      </dsp:txXfrm>
    </dsp:sp>
    <dsp:sp modelId="{44BF181E-72C8-4592-9A4B-9EB5E6B821D5}" macro="" textlink="">
      <dsp:nvSpPr>
        <dsp:cNvPr id="0" name=""/>
        <dsp:cNvSpPr/>
      </dsp:nvSpPr>
      <dsp:spPr>
        <a:xfrm rot="5400000">
          <a:off x="3902645" y="1159777"/>
          <a:ext cx="424308"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902645" y="1159777"/>
        <a:ext cx="424308" cy="509170"/>
      </dsp:txXfrm>
    </dsp:sp>
    <dsp:sp modelId="{E629CC6A-C9B5-4E0F-A4EC-6BA77743286C}" macro="" textlink="">
      <dsp:nvSpPr>
        <dsp:cNvPr id="0" name=""/>
        <dsp:cNvSpPr/>
      </dsp:nvSpPr>
      <dsp:spPr>
        <a:xfrm>
          <a:off x="3096458" y="1697235"/>
          <a:ext cx="2036682" cy="1131490"/>
        </a:xfrm>
        <a:prstGeom prst="roundRect">
          <a:avLst>
            <a:gd name="adj" fmla="val 10000"/>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Calculate SD &amp; Process Capability</a:t>
          </a:r>
          <a:endParaRPr lang="en-US" sz="1600" kern="1200" dirty="0">
            <a:cs typeface="B Nazanin" pitchFamily="2" charset="-78"/>
          </a:endParaRPr>
        </a:p>
      </dsp:txBody>
      <dsp:txXfrm>
        <a:off x="3096458" y="1697235"/>
        <a:ext cx="2036682" cy="1131490"/>
      </dsp:txXfrm>
    </dsp:sp>
    <dsp:sp modelId="{5DD68AEE-81CE-45EC-AF77-984AA69345EC}" macro="" textlink="">
      <dsp:nvSpPr>
        <dsp:cNvPr id="0" name=""/>
        <dsp:cNvSpPr/>
      </dsp:nvSpPr>
      <dsp:spPr>
        <a:xfrm rot="5400000">
          <a:off x="3902645" y="2857013"/>
          <a:ext cx="424308"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902645" y="2857013"/>
        <a:ext cx="424308" cy="509170"/>
      </dsp:txXfrm>
    </dsp:sp>
    <dsp:sp modelId="{33E17A08-069A-403A-B524-24B8F89D3C64}" macro="" textlink="">
      <dsp:nvSpPr>
        <dsp:cNvPr id="0" name=""/>
        <dsp:cNvSpPr/>
      </dsp:nvSpPr>
      <dsp:spPr>
        <a:xfrm>
          <a:off x="3096458" y="3394471"/>
          <a:ext cx="2036682" cy="1131490"/>
        </a:xfrm>
        <a:prstGeom prst="roundRect">
          <a:avLst>
            <a:gd name="adj" fmla="val 1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cs typeface="B Nazanin" pitchFamily="2" charset="-78"/>
            </a:rPr>
            <a:t>Convert Capability to Sigma Metric</a:t>
          </a:r>
          <a:endParaRPr lang="en-US" sz="1600" kern="1200" dirty="0">
            <a:cs typeface="B Nazanin" pitchFamily="2" charset="-78"/>
          </a:endParaRPr>
        </a:p>
      </dsp:txBody>
      <dsp:txXfrm>
        <a:off x="3096458" y="3394471"/>
        <a:ext cx="2036682" cy="1131490"/>
      </dsp:txXfrm>
    </dsp:sp>
  </dsp:spTree>
</dgm:drawing>
</file>

<file path=ppt/diagrams/drawing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73B3F019-AC73-402B-92CC-FE907C75BB85}" macro="" textlink="">
      <dsp:nvSpPr>
        <dsp:cNvPr id="0" name=""/>
        <dsp:cNvSpPr/>
      </dsp:nvSpPr>
      <dsp:spPr>
        <a:xfrm>
          <a:off x="3106191" y="1134"/>
          <a:ext cx="2017216" cy="131119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Define</a:t>
          </a:r>
          <a:endParaRPr lang="en-US" sz="3100" b="1" kern="1200" dirty="0">
            <a:solidFill>
              <a:schemeClr val="tx1"/>
            </a:solidFill>
          </a:endParaRPr>
        </a:p>
      </dsp:txBody>
      <dsp:txXfrm>
        <a:off x="3106191" y="1134"/>
        <a:ext cx="2017216" cy="1311190"/>
      </dsp:txXfrm>
    </dsp:sp>
    <dsp:sp modelId="{27D0399F-5C78-46ED-A74A-949C72C425CA}" macro="" textlink="">
      <dsp:nvSpPr>
        <dsp:cNvPr id="0" name=""/>
        <dsp:cNvSpPr/>
      </dsp:nvSpPr>
      <dsp:spPr>
        <a:xfrm>
          <a:off x="1492931" y="656729"/>
          <a:ext cx="5243737" cy="5243737"/>
        </a:xfrm>
        <a:custGeom>
          <a:avLst/>
          <a:gdLst/>
          <a:ahLst/>
          <a:cxnLst/>
          <a:rect l="0" t="0" r="0" b="0"/>
          <a:pathLst>
            <a:path>
              <a:moveTo>
                <a:pt x="3901265" y="333345"/>
              </a:moveTo>
              <a:arcTo wR="2621868" hR="2621868" stAng="17952440" swAng="121311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C016FF-D5C2-4076-A60E-FCDA12BBA049}" macro="" textlink="">
      <dsp:nvSpPr>
        <dsp:cNvPr id="0" name=""/>
        <dsp:cNvSpPr/>
      </dsp:nvSpPr>
      <dsp:spPr>
        <a:xfrm>
          <a:off x="5599737" y="1812801"/>
          <a:ext cx="2017216" cy="131119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Measure</a:t>
          </a:r>
          <a:endParaRPr lang="en-US" sz="3100" b="1" kern="1200" dirty="0">
            <a:solidFill>
              <a:schemeClr val="tx1"/>
            </a:solidFill>
          </a:endParaRPr>
        </a:p>
      </dsp:txBody>
      <dsp:txXfrm>
        <a:off x="5599737" y="1812801"/>
        <a:ext cx="2017216" cy="1311190"/>
      </dsp:txXfrm>
    </dsp:sp>
    <dsp:sp modelId="{557ED9CE-0834-41D1-97DF-37DF7663F34D}" macro="" textlink="">
      <dsp:nvSpPr>
        <dsp:cNvPr id="0" name=""/>
        <dsp:cNvSpPr/>
      </dsp:nvSpPr>
      <dsp:spPr>
        <a:xfrm>
          <a:off x="1492931" y="656729"/>
          <a:ext cx="5243737" cy="5243737"/>
        </a:xfrm>
        <a:custGeom>
          <a:avLst/>
          <a:gdLst/>
          <a:ahLst/>
          <a:cxnLst/>
          <a:rect l="0" t="0" r="0" b="0"/>
          <a:pathLst>
            <a:path>
              <a:moveTo>
                <a:pt x="5237475" y="2802967"/>
              </a:moveTo>
              <a:arcTo wR="2621868" hR="2621868" stAng="21837642" swAng="136094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60E666-D24B-4E3B-A5A6-14BBBB2ABEFA}" macro="" textlink="">
      <dsp:nvSpPr>
        <dsp:cNvPr id="0" name=""/>
        <dsp:cNvSpPr/>
      </dsp:nvSpPr>
      <dsp:spPr>
        <a:xfrm>
          <a:off x="4647287" y="4744139"/>
          <a:ext cx="2017216" cy="131119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Analyze</a:t>
          </a:r>
          <a:endParaRPr lang="en-US" sz="3100" b="1" kern="1200" dirty="0">
            <a:solidFill>
              <a:schemeClr val="tx1"/>
            </a:solidFill>
          </a:endParaRPr>
        </a:p>
      </dsp:txBody>
      <dsp:txXfrm>
        <a:off x="4647287" y="4744139"/>
        <a:ext cx="2017216" cy="1311190"/>
      </dsp:txXfrm>
    </dsp:sp>
    <dsp:sp modelId="{550BA0FE-12E2-407C-BDEF-5B1A26D3E43F}" macro="" textlink="">
      <dsp:nvSpPr>
        <dsp:cNvPr id="0" name=""/>
        <dsp:cNvSpPr/>
      </dsp:nvSpPr>
      <dsp:spPr>
        <a:xfrm>
          <a:off x="1492931" y="656729"/>
          <a:ext cx="5243737" cy="5243737"/>
        </a:xfrm>
        <a:custGeom>
          <a:avLst/>
          <a:gdLst/>
          <a:ahLst/>
          <a:cxnLst/>
          <a:rect l="0" t="0" r="0" b="0"/>
          <a:pathLst>
            <a:path>
              <a:moveTo>
                <a:pt x="2944273" y="5223839"/>
              </a:moveTo>
              <a:arcTo wR="2621868" hR="2621868" stAng="4976196" swAng="847608"/>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12ED8C-AFCC-4FB1-8F09-AA4D247E9C1E}" macro="" textlink="">
      <dsp:nvSpPr>
        <dsp:cNvPr id="0" name=""/>
        <dsp:cNvSpPr/>
      </dsp:nvSpPr>
      <dsp:spPr>
        <a:xfrm>
          <a:off x="1565095" y="4744139"/>
          <a:ext cx="2017216" cy="131119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Improve</a:t>
          </a:r>
          <a:endParaRPr lang="en-US" sz="3100" b="1" kern="1200" dirty="0">
            <a:solidFill>
              <a:schemeClr val="tx1"/>
            </a:solidFill>
          </a:endParaRPr>
        </a:p>
      </dsp:txBody>
      <dsp:txXfrm>
        <a:off x="1565095" y="4744139"/>
        <a:ext cx="2017216" cy="1311190"/>
      </dsp:txXfrm>
    </dsp:sp>
    <dsp:sp modelId="{80D58AB9-0767-4FE7-B46C-4B012AAC684B}" macro="" textlink="">
      <dsp:nvSpPr>
        <dsp:cNvPr id="0" name=""/>
        <dsp:cNvSpPr/>
      </dsp:nvSpPr>
      <dsp:spPr>
        <a:xfrm>
          <a:off x="1492931" y="656729"/>
          <a:ext cx="5243737" cy="5243737"/>
        </a:xfrm>
        <a:custGeom>
          <a:avLst/>
          <a:gdLst/>
          <a:ahLst/>
          <a:cxnLst/>
          <a:rect l="0" t="0" r="0" b="0"/>
          <a:pathLst>
            <a:path>
              <a:moveTo>
                <a:pt x="278399" y="3797600"/>
              </a:moveTo>
              <a:arcTo wR="2621868" hR="2621868" stAng="9201409" swAng="136094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4E0D58-23EC-4B6D-B62C-A58E62C76E10}" macro="" textlink="">
      <dsp:nvSpPr>
        <dsp:cNvPr id="0" name=""/>
        <dsp:cNvSpPr/>
      </dsp:nvSpPr>
      <dsp:spPr>
        <a:xfrm>
          <a:off x="612646" y="1812801"/>
          <a:ext cx="2017216" cy="131119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Control</a:t>
          </a:r>
          <a:endParaRPr lang="en-US" sz="3100" b="1" kern="1200" dirty="0">
            <a:solidFill>
              <a:schemeClr val="tx1"/>
            </a:solidFill>
          </a:endParaRPr>
        </a:p>
      </dsp:txBody>
      <dsp:txXfrm>
        <a:off x="612646" y="1812801"/>
        <a:ext cx="2017216" cy="1311190"/>
      </dsp:txXfrm>
    </dsp:sp>
    <dsp:sp modelId="{55D5DACE-AE75-4C16-83AA-6FA4FAE60A6D}" macro="" textlink="">
      <dsp:nvSpPr>
        <dsp:cNvPr id="0" name=""/>
        <dsp:cNvSpPr/>
      </dsp:nvSpPr>
      <dsp:spPr>
        <a:xfrm>
          <a:off x="1492931" y="656729"/>
          <a:ext cx="5243737" cy="5243737"/>
        </a:xfrm>
        <a:custGeom>
          <a:avLst/>
          <a:gdLst/>
          <a:ahLst/>
          <a:cxnLst/>
          <a:rect l="0" t="0" r="0" b="0"/>
          <a:pathLst>
            <a:path>
              <a:moveTo>
                <a:pt x="630385" y="916527"/>
              </a:moveTo>
              <a:arcTo wR="2621868" hR="2621868" stAng="13234441" swAng="121311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gm: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03641-88AC-4949-8C6F-79CC93EAAC92}" type="datetimeFigureOut">
              <a:rPr lang="en-US" smtClean="0"/>
              <a:pPr/>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B6512-00D8-4B65-9EA9-A8C82D7973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05DF24-1159-48BD-98D3-88471363590E}" type="datetimeFigureOut">
              <a:rPr lang="en-US" smtClean="0"/>
              <a:pPr/>
              <a:t>11/18/2013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BE87EFE-1C56-4186-8E77-F6A130340B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E87EFE-1C56-4186-8E77-F6A130340B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E87EFE-1C56-4186-8E77-F6A130340B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E87EFE-1C56-4186-8E77-F6A130340B9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E87EFE-1C56-4186-8E77-F6A130340B9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BE87EFE-1C56-4186-8E77-F6A130340B9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BE87EFE-1C56-4186-8E77-F6A130340B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BE87EFE-1C56-4186-8E77-F6A130340B9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505DF24-1159-48BD-98D3-88471363590E}" type="datetimeFigureOut">
              <a:rPr lang="en-US" smtClean="0"/>
              <a:pPr/>
              <a:t>11/18/2013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BE87EFE-1C56-4186-8E77-F6A130340B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05DF24-1159-48BD-98D3-88471363590E}" type="datetimeFigureOut">
              <a:rPr lang="en-US" smtClean="0"/>
              <a:pPr/>
              <a:t>11/18/2013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BE87EFE-1C56-4186-8E77-F6A130340B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05DF24-1159-48BD-98D3-88471363590E}" type="datetimeFigureOut">
              <a:rPr lang="en-US" smtClean="0"/>
              <a:pPr/>
              <a:t>11/18/2013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BE87EFE-1C56-4186-8E77-F6A130340B9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05DF24-1159-48BD-98D3-88471363590E}" type="datetimeFigureOut">
              <a:rPr lang="en-US" smtClean="0"/>
              <a:pPr/>
              <a:t>11/18/2013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E87EFE-1C56-4186-8E77-F6A130340B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ozita_Kh2009@yaho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http://i9.tinypic.com/2yv9qc3.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www.qualitydigest.com/" TargetMode="External"/><Relationship Id="rId3" Type="http://schemas.openxmlformats.org/officeDocument/2006/relationships/hyperlink" Target="http://www.catalystconsulting.co.uk/" TargetMode="External"/><Relationship Id="rId7" Type="http://schemas.openxmlformats.org/officeDocument/2006/relationships/hyperlink" Target="http://www.onesixsigma.com/lean-sixsigma-knowledge-centre/six-sigma-lean-articles-library" TargetMode="External"/><Relationship Id="rId2" Type="http://schemas.openxmlformats.org/officeDocument/2006/relationships/hyperlink" Target="http://www.asq.org/" TargetMode="External"/><Relationship Id="rId1" Type="http://schemas.openxmlformats.org/officeDocument/2006/relationships/slideLayout" Target="../slideLayouts/slideLayout2.xml"/><Relationship Id="rId6" Type="http://schemas.openxmlformats.org/officeDocument/2006/relationships/hyperlink" Target="http://www.isixsigma.com/" TargetMode="External"/><Relationship Id="rId5" Type="http://schemas.openxmlformats.org/officeDocument/2006/relationships/hyperlink" Target="http://www.isssp.com/" TargetMode="External"/><Relationship Id="rId4" Type="http://schemas.openxmlformats.org/officeDocument/2006/relationships/hyperlink" Target="http://www.efqm.org/" TargetMode="External"/><Relationship Id="rId9" Type="http://schemas.openxmlformats.org/officeDocument/2006/relationships/hyperlink" Target="http://www.qfdi.or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onesixsigm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8"/>
            <a:ext cx="8229600" cy="3286148"/>
          </a:xfrm>
        </p:spPr>
        <p:txBody>
          <a:bodyPr>
            <a:normAutofit/>
          </a:bodyPr>
          <a:lstStyle/>
          <a:p>
            <a:pPr algn="ctr"/>
            <a:r>
              <a:rPr lang="fa-IR" dirty="0" smtClean="0"/>
              <a:t>به نام خدا</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019110"/>
          </a:xfrm>
        </p:spPr>
        <p:txBody>
          <a:bodyPr/>
          <a:lstStyle/>
          <a:p>
            <a:pPr algn="r" rtl="1">
              <a:buNone/>
            </a:pPr>
            <a:r>
              <a:rPr lang="fa-IR" dirty="0" smtClean="0">
                <a:latin typeface="Times New Roman" pitchFamily="18" charset="0"/>
                <a:cs typeface="Times New Roman" pitchFamily="18" charset="0"/>
              </a:rPr>
              <a:t>این صحیح است که برنامه اصلی «6 - زیگما » و رسیدن به آن باید تعداد خطاها </a:t>
            </a:r>
            <a:r>
              <a:rPr lang="en-US" dirty="0" smtClean="0">
                <a:latin typeface="Times New Roman" pitchFamily="18" charset="0"/>
                <a:cs typeface="Times New Roman" pitchFamily="18" charset="0"/>
              </a:rPr>
              <a:t>0.002 </a:t>
            </a:r>
            <a:r>
              <a:rPr lang="fa-IR" dirty="0" smtClean="0">
                <a:latin typeface="Times New Roman" pitchFamily="18" charset="0"/>
                <a:cs typeface="Times New Roman" pitchFamily="18" charset="0"/>
              </a:rPr>
              <a:t> در میلیون باشد ولی با در نظر گرفتن شیفت </a:t>
            </a:r>
            <a:r>
              <a:rPr lang="en-US" dirty="0" smtClean="0">
                <a:latin typeface="Times New Roman" pitchFamily="18" charset="0"/>
                <a:cs typeface="Times New Roman" pitchFamily="18" charset="0"/>
              </a:rPr>
              <a:t>1.5Sd</a:t>
            </a:r>
            <a:r>
              <a:rPr lang="fa-IR" dirty="0" smtClean="0">
                <a:latin typeface="Times New Roman" pitchFamily="18" charset="0"/>
                <a:cs typeface="Times New Roman" pitchFamily="18" charset="0"/>
              </a:rPr>
              <a:t> ، خطای </a:t>
            </a:r>
            <a:r>
              <a:rPr lang="en-US" dirty="0" smtClean="0">
                <a:latin typeface="Times New Roman" pitchFamily="18" charset="0"/>
                <a:cs typeface="Times New Roman" pitchFamily="18" charset="0"/>
              </a:rPr>
              <a:t>3.4</a:t>
            </a:r>
            <a:r>
              <a:rPr lang="fa-IR" dirty="0" smtClean="0">
                <a:latin typeface="Times New Roman" pitchFamily="18" charset="0"/>
                <a:cs typeface="Times New Roman" pitchFamily="18" charset="0"/>
              </a:rPr>
              <a:t> در میلیون قابل قبول است.</a:t>
            </a:r>
            <a:endParaRPr lang="en-US" dirty="0" smtClean="0">
              <a:latin typeface="Times New Roman" pitchFamily="18" charset="0"/>
              <a:cs typeface="Times New Roman" pitchFamily="18" charset="0"/>
            </a:endParaRPr>
          </a:p>
          <a:p>
            <a:pPr algn="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dirty="0" smtClean="0"/>
              <a:t>در صورتيكه فرايند در سطح سه سيگما انجام شود، نرخ ايرادات برابر با0.27%یا2700 نقص در هر ميليون واحد توليد شده خواهد بو د. در اين حالت با تغيير ميانگين فرايند، به اندازه 1/5سیگما انحراف معيار(سيگما) كه طبق نظر بيل اسميت جزء ماهيت هر فرايند ميباشد 93.32 % از سطح زير منحني در حدود مشخصه محصول قرار خواهند گرفت و اين به معناي وجود 68000 عيب در هر ميليو ن محصول مي باشد، اين تغيير در شكل 2 به نمايش</a:t>
            </a:r>
          </a:p>
          <a:p>
            <a:pPr algn="just" rtl="1"/>
            <a:r>
              <a:rPr lang="fa-IR" dirty="0" smtClean="0"/>
              <a:t>گذاشته شده است.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32"/>
          <p:cNvSpPr>
            <a:spLocks noChangeAspect="1" noChangeArrowheads="1" noTextEdit="1"/>
          </p:cNvSpPr>
          <p:nvPr/>
        </p:nvSpPr>
        <p:spPr bwMode="auto">
          <a:xfrm>
            <a:off x="620713" y="1512888"/>
            <a:ext cx="7900987" cy="3832225"/>
          </a:xfrm>
          <a:prstGeom prst="rect">
            <a:avLst/>
          </a:prstGeom>
          <a:noFill/>
          <a:ln w="9525">
            <a:noFill/>
            <a:miter lim="800000"/>
            <a:headEnd/>
            <a:tailEnd/>
          </a:ln>
        </p:spPr>
        <p:txBody>
          <a:bodyPr/>
          <a:lstStyle/>
          <a:p>
            <a:endParaRPr lang="en-US"/>
          </a:p>
        </p:txBody>
      </p:sp>
      <p:sp>
        <p:nvSpPr>
          <p:cNvPr id="5123" name="Freeform 134"/>
          <p:cNvSpPr>
            <a:spLocks/>
          </p:cNvSpPr>
          <p:nvPr/>
        </p:nvSpPr>
        <p:spPr bwMode="auto">
          <a:xfrm>
            <a:off x="1376363" y="2212975"/>
            <a:ext cx="6040437" cy="2700338"/>
          </a:xfrm>
          <a:custGeom>
            <a:avLst/>
            <a:gdLst>
              <a:gd name="T0" fmla="*/ 0 w 3805"/>
              <a:gd name="T1" fmla="*/ 2147483647 h 1701"/>
              <a:gd name="T2" fmla="*/ 2147483647 w 3805"/>
              <a:gd name="T3" fmla="*/ 2147483647 h 1701"/>
              <a:gd name="T4" fmla="*/ 2147483647 w 3805"/>
              <a:gd name="T5" fmla="*/ 2147483647 h 1701"/>
              <a:gd name="T6" fmla="*/ 2147483647 w 3805"/>
              <a:gd name="T7" fmla="*/ 2147483647 h 1701"/>
              <a:gd name="T8" fmla="*/ 2147483647 w 3805"/>
              <a:gd name="T9" fmla="*/ 2147483647 h 1701"/>
              <a:gd name="T10" fmla="*/ 2147483647 w 3805"/>
              <a:gd name="T11" fmla="*/ 2147483647 h 1701"/>
              <a:gd name="T12" fmla="*/ 2147483647 w 3805"/>
              <a:gd name="T13" fmla="*/ 2147483647 h 1701"/>
              <a:gd name="T14" fmla="*/ 2147483647 w 3805"/>
              <a:gd name="T15" fmla="*/ 2147483647 h 1701"/>
              <a:gd name="T16" fmla="*/ 2147483647 w 3805"/>
              <a:gd name="T17" fmla="*/ 2147483647 h 1701"/>
              <a:gd name="T18" fmla="*/ 2147483647 w 3805"/>
              <a:gd name="T19" fmla="*/ 2147483647 h 1701"/>
              <a:gd name="T20" fmla="*/ 2147483647 w 3805"/>
              <a:gd name="T21" fmla="*/ 2147483647 h 1701"/>
              <a:gd name="T22" fmla="*/ 2147483647 w 3805"/>
              <a:gd name="T23" fmla="*/ 2147483647 h 1701"/>
              <a:gd name="T24" fmla="*/ 2147483647 w 3805"/>
              <a:gd name="T25" fmla="*/ 2147483647 h 1701"/>
              <a:gd name="T26" fmla="*/ 2147483647 w 3805"/>
              <a:gd name="T27" fmla="*/ 2147483647 h 1701"/>
              <a:gd name="T28" fmla="*/ 2147483647 w 3805"/>
              <a:gd name="T29" fmla="*/ 2147483647 h 1701"/>
              <a:gd name="T30" fmla="*/ 2147483647 w 3805"/>
              <a:gd name="T31" fmla="*/ 2147483647 h 1701"/>
              <a:gd name="T32" fmla="*/ 2147483647 w 3805"/>
              <a:gd name="T33" fmla="*/ 2147483647 h 1701"/>
              <a:gd name="T34" fmla="*/ 2147483647 w 3805"/>
              <a:gd name="T35" fmla="*/ 2147483647 h 1701"/>
              <a:gd name="T36" fmla="*/ 2147483647 w 3805"/>
              <a:gd name="T37" fmla="*/ 2147483647 h 1701"/>
              <a:gd name="T38" fmla="*/ 2147483647 w 3805"/>
              <a:gd name="T39" fmla="*/ 2147483647 h 1701"/>
              <a:gd name="T40" fmla="*/ 2147483647 w 3805"/>
              <a:gd name="T41" fmla="*/ 2147483647 h 1701"/>
              <a:gd name="T42" fmla="*/ 2147483647 w 3805"/>
              <a:gd name="T43" fmla="*/ 2147483647 h 1701"/>
              <a:gd name="T44" fmla="*/ 2147483647 w 3805"/>
              <a:gd name="T45" fmla="*/ 2147483647 h 1701"/>
              <a:gd name="T46" fmla="*/ 2147483647 w 3805"/>
              <a:gd name="T47" fmla="*/ 0 h 1701"/>
              <a:gd name="T48" fmla="*/ 2147483647 w 3805"/>
              <a:gd name="T49" fmla="*/ 2147483647 h 1701"/>
              <a:gd name="T50" fmla="*/ 2147483647 w 3805"/>
              <a:gd name="T51" fmla="*/ 2147483647 h 1701"/>
              <a:gd name="T52" fmla="*/ 2147483647 w 3805"/>
              <a:gd name="T53" fmla="*/ 2147483647 h 1701"/>
              <a:gd name="T54" fmla="*/ 2147483647 w 3805"/>
              <a:gd name="T55" fmla="*/ 2147483647 h 1701"/>
              <a:gd name="T56" fmla="*/ 2147483647 w 3805"/>
              <a:gd name="T57" fmla="*/ 2147483647 h 1701"/>
              <a:gd name="T58" fmla="*/ 2147483647 w 3805"/>
              <a:gd name="T59" fmla="*/ 2147483647 h 1701"/>
              <a:gd name="T60" fmla="*/ 2147483647 w 3805"/>
              <a:gd name="T61" fmla="*/ 2147483647 h 1701"/>
              <a:gd name="T62" fmla="*/ 2147483647 w 3805"/>
              <a:gd name="T63" fmla="*/ 2147483647 h 1701"/>
              <a:gd name="T64" fmla="*/ 2147483647 w 3805"/>
              <a:gd name="T65" fmla="*/ 2147483647 h 1701"/>
              <a:gd name="T66" fmla="*/ 2147483647 w 3805"/>
              <a:gd name="T67" fmla="*/ 2147483647 h 1701"/>
              <a:gd name="T68" fmla="*/ 2147483647 w 3805"/>
              <a:gd name="T69" fmla="*/ 2147483647 h 1701"/>
              <a:gd name="T70" fmla="*/ 2147483647 w 3805"/>
              <a:gd name="T71" fmla="*/ 2147483647 h 1701"/>
              <a:gd name="T72" fmla="*/ 2147483647 w 3805"/>
              <a:gd name="T73" fmla="*/ 2147483647 h 1701"/>
              <a:gd name="T74" fmla="*/ 2147483647 w 3805"/>
              <a:gd name="T75" fmla="*/ 2147483647 h 1701"/>
              <a:gd name="T76" fmla="*/ 2147483647 w 3805"/>
              <a:gd name="T77" fmla="*/ 2147483647 h 1701"/>
              <a:gd name="T78" fmla="*/ 2147483647 w 3805"/>
              <a:gd name="T79" fmla="*/ 2147483647 h 1701"/>
              <a:gd name="T80" fmla="*/ 2147483647 w 3805"/>
              <a:gd name="T81" fmla="*/ 2147483647 h 1701"/>
              <a:gd name="T82" fmla="*/ 2147483647 w 3805"/>
              <a:gd name="T83" fmla="*/ 2147483647 h 1701"/>
              <a:gd name="T84" fmla="*/ 2147483647 w 3805"/>
              <a:gd name="T85" fmla="*/ 2147483647 h 1701"/>
              <a:gd name="T86" fmla="*/ 2147483647 w 3805"/>
              <a:gd name="T87" fmla="*/ 2147483647 h 1701"/>
              <a:gd name="T88" fmla="*/ 2147483647 w 3805"/>
              <a:gd name="T89" fmla="*/ 2147483647 h 1701"/>
              <a:gd name="T90" fmla="*/ 2147483647 w 3805"/>
              <a:gd name="T91" fmla="*/ 2147483647 h 17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05"/>
              <a:gd name="T139" fmla="*/ 0 h 1701"/>
              <a:gd name="T140" fmla="*/ 3805 w 3805"/>
              <a:gd name="T141" fmla="*/ 1701 h 17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05" h="1701">
                <a:moveTo>
                  <a:pt x="3805" y="1701"/>
                </a:moveTo>
                <a:lnTo>
                  <a:pt x="0" y="1701"/>
                </a:lnTo>
                <a:lnTo>
                  <a:pt x="0" y="1691"/>
                </a:lnTo>
                <a:lnTo>
                  <a:pt x="50" y="1691"/>
                </a:lnTo>
                <a:lnTo>
                  <a:pt x="167" y="1676"/>
                </a:lnTo>
                <a:lnTo>
                  <a:pt x="219" y="1668"/>
                </a:lnTo>
                <a:lnTo>
                  <a:pt x="267" y="1658"/>
                </a:lnTo>
                <a:lnTo>
                  <a:pt x="313" y="1649"/>
                </a:lnTo>
                <a:lnTo>
                  <a:pt x="357" y="1635"/>
                </a:lnTo>
                <a:lnTo>
                  <a:pt x="397" y="1622"/>
                </a:lnTo>
                <a:lnTo>
                  <a:pt x="437" y="1606"/>
                </a:lnTo>
                <a:lnTo>
                  <a:pt x="474" y="1587"/>
                </a:lnTo>
                <a:lnTo>
                  <a:pt x="510" y="1568"/>
                </a:lnTo>
                <a:lnTo>
                  <a:pt x="543" y="1547"/>
                </a:lnTo>
                <a:lnTo>
                  <a:pt x="575" y="1524"/>
                </a:lnTo>
                <a:lnTo>
                  <a:pt x="606" y="1499"/>
                </a:lnTo>
                <a:lnTo>
                  <a:pt x="635" y="1472"/>
                </a:lnTo>
                <a:lnTo>
                  <a:pt x="664" y="1441"/>
                </a:lnTo>
                <a:lnTo>
                  <a:pt x="692" y="1411"/>
                </a:lnTo>
                <a:lnTo>
                  <a:pt x="719" y="1376"/>
                </a:lnTo>
                <a:lnTo>
                  <a:pt x="746" y="1340"/>
                </a:lnTo>
                <a:lnTo>
                  <a:pt x="785" y="1284"/>
                </a:lnTo>
                <a:lnTo>
                  <a:pt x="819" y="1225"/>
                </a:lnTo>
                <a:lnTo>
                  <a:pt x="854" y="1163"/>
                </a:lnTo>
                <a:lnTo>
                  <a:pt x="884" y="1098"/>
                </a:lnTo>
                <a:lnTo>
                  <a:pt x="913" y="1033"/>
                </a:lnTo>
                <a:lnTo>
                  <a:pt x="942" y="967"/>
                </a:lnTo>
                <a:lnTo>
                  <a:pt x="967" y="902"/>
                </a:lnTo>
                <a:lnTo>
                  <a:pt x="990" y="839"/>
                </a:lnTo>
                <a:lnTo>
                  <a:pt x="1021" y="751"/>
                </a:lnTo>
                <a:lnTo>
                  <a:pt x="1053" y="659"/>
                </a:lnTo>
                <a:lnTo>
                  <a:pt x="1088" y="563"/>
                </a:lnTo>
                <a:lnTo>
                  <a:pt x="1122" y="467"/>
                </a:lnTo>
                <a:lnTo>
                  <a:pt x="1159" y="373"/>
                </a:lnTo>
                <a:lnTo>
                  <a:pt x="1195" y="284"/>
                </a:lnTo>
                <a:lnTo>
                  <a:pt x="1212" y="242"/>
                </a:lnTo>
                <a:lnTo>
                  <a:pt x="1232" y="202"/>
                </a:lnTo>
                <a:lnTo>
                  <a:pt x="1251" y="163"/>
                </a:lnTo>
                <a:lnTo>
                  <a:pt x="1270" y="129"/>
                </a:lnTo>
                <a:lnTo>
                  <a:pt x="1287" y="100"/>
                </a:lnTo>
                <a:lnTo>
                  <a:pt x="1306" y="73"/>
                </a:lnTo>
                <a:lnTo>
                  <a:pt x="1324" y="52"/>
                </a:lnTo>
                <a:lnTo>
                  <a:pt x="1341" y="35"/>
                </a:lnTo>
                <a:lnTo>
                  <a:pt x="1358" y="20"/>
                </a:lnTo>
                <a:lnTo>
                  <a:pt x="1374" y="10"/>
                </a:lnTo>
                <a:lnTo>
                  <a:pt x="1391" y="2"/>
                </a:lnTo>
                <a:lnTo>
                  <a:pt x="1408" y="0"/>
                </a:lnTo>
                <a:lnTo>
                  <a:pt x="1416" y="0"/>
                </a:lnTo>
                <a:lnTo>
                  <a:pt x="1425" y="2"/>
                </a:lnTo>
                <a:lnTo>
                  <a:pt x="1433" y="4"/>
                </a:lnTo>
                <a:lnTo>
                  <a:pt x="1443" y="6"/>
                </a:lnTo>
                <a:lnTo>
                  <a:pt x="1460" y="16"/>
                </a:lnTo>
                <a:lnTo>
                  <a:pt x="1475" y="29"/>
                </a:lnTo>
                <a:lnTo>
                  <a:pt x="1494" y="46"/>
                </a:lnTo>
                <a:lnTo>
                  <a:pt x="1512" y="69"/>
                </a:lnTo>
                <a:lnTo>
                  <a:pt x="1529" y="94"/>
                </a:lnTo>
                <a:lnTo>
                  <a:pt x="1548" y="123"/>
                </a:lnTo>
                <a:lnTo>
                  <a:pt x="1567" y="158"/>
                </a:lnTo>
                <a:lnTo>
                  <a:pt x="1587" y="196"/>
                </a:lnTo>
                <a:lnTo>
                  <a:pt x="1604" y="236"/>
                </a:lnTo>
                <a:lnTo>
                  <a:pt x="1623" y="279"/>
                </a:lnTo>
                <a:lnTo>
                  <a:pt x="1661" y="367"/>
                </a:lnTo>
                <a:lnTo>
                  <a:pt x="1698" y="463"/>
                </a:lnTo>
                <a:lnTo>
                  <a:pt x="1732" y="559"/>
                </a:lnTo>
                <a:lnTo>
                  <a:pt x="1767" y="657"/>
                </a:lnTo>
                <a:lnTo>
                  <a:pt x="1800" y="751"/>
                </a:lnTo>
                <a:lnTo>
                  <a:pt x="1830" y="839"/>
                </a:lnTo>
                <a:lnTo>
                  <a:pt x="1853" y="902"/>
                </a:lnTo>
                <a:lnTo>
                  <a:pt x="1880" y="967"/>
                </a:lnTo>
                <a:lnTo>
                  <a:pt x="1907" y="1033"/>
                </a:lnTo>
                <a:lnTo>
                  <a:pt x="1936" y="1098"/>
                </a:lnTo>
                <a:lnTo>
                  <a:pt x="1968" y="1163"/>
                </a:lnTo>
                <a:lnTo>
                  <a:pt x="2001" y="1225"/>
                </a:lnTo>
                <a:lnTo>
                  <a:pt x="2037" y="1284"/>
                </a:lnTo>
                <a:lnTo>
                  <a:pt x="2074" y="1340"/>
                </a:lnTo>
                <a:lnTo>
                  <a:pt x="2101" y="1376"/>
                </a:lnTo>
                <a:lnTo>
                  <a:pt x="2128" y="1413"/>
                </a:lnTo>
                <a:lnTo>
                  <a:pt x="2156" y="1445"/>
                </a:lnTo>
                <a:lnTo>
                  <a:pt x="2185" y="1476"/>
                </a:lnTo>
                <a:lnTo>
                  <a:pt x="2214" y="1505"/>
                </a:lnTo>
                <a:lnTo>
                  <a:pt x="2245" y="1532"/>
                </a:lnTo>
                <a:lnTo>
                  <a:pt x="2277" y="1559"/>
                </a:lnTo>
                <a:lnTo>
                  <a:pt x="2310" y="1580"/>
                </a:lnTo>
                <a:lnTo>
                  <a:pt x="2346" y="1601"/>
                </a:lnTo>
                <a:lnTo>
                  <a:pt x="2383" y="1620"/>
                </a:lnTo>
                <a:lnTo>
                  <a:pt x="2421" y="1635"/>
                </a:lnTo>
                <a:lnTo>
                  <a:pt x="2463" y="1649"/>
                </a:lnTo>
                <a:lnTo>
                  <a:pt x="2508" y="1660"/>
                </a:lnTo>
                <a:lnTo>
                  <a:pt x="2554" y="1668"/>
                </a:lnTo>
                <a:lnTo>
                  <a:pt x="2603" y="1674"/>
                </a:lnTo>
                <a:lnTo>
                  <a:pt x="2655" y="1676"/>
                </a:lnTo>
                <a:lnTo>
                  <a:pt x="3805" y="1701"/>
                </a:lnTo>
                <a:close/>
              </a:path>
            </a:pathLst>
          </a:custGeom>
          <a:solidFill>
            <a:srgbClr val="D9EBC8"/>
          </a:solidFill>
          <a:ln w="9525">
            <a:noFill/>
            <a:round/>
            <a:headEnd/>
            <a:tailEnd/>
          </a:ln>
        </p:spPr>
        <p:txBody>
          <a:bodyPr/>
          <a:lstStyle/>
          <a:p>
            <a:endParaRPr lang="en-US"/>
          </a:p>
        </p:txBody>
      </p:sp>
      <p:sp>
        <p:nvSpPr>
          <p:cNvPr id="5124" name="Freeform 135"/>
          <p:cNvSpPr>
            <a:spLocks/>
          </p:cNvSpPr>
          <p:nvPr/>
        </p:nvSpPr>
        <p:spPr bwMode="auto">
          <a:xfrm>
            <a:off x="3252788" y="2212975"/>
            <a:ext cx="4416425" cy="2700338"/>
          </a:xfrm>
          <a:custGeom>
            <a:avLst/>
            <a:gdLst>
              <a:gd name="T0" fmla="*/ 0 w 2782"/>
              <a:gd name="T1" fmla="*/ 2147483647 h 1701"/>
              <a:gd name="T2" fmla="*/ 2147483647 w 2782"/>
              <a:gd name="T3" fmla="*/ 2147483647 h 1701"/>
              <a:gd name="T4" fmla="*/ 2147483647 w 2782"/>
              <a:gd name="T5" fmla="*/ 2147483647 h 1701"/>
              <a:gd name="T6" fmla="*/ 2147483647 w 2782"/>
              <a:gd name="T7" fmla="*/ 2147483647 h 1701"/>
              <a:gd name="T8" fmla="*/ 2147483647 w 2782"/>
              <a:gd name="T9" fmla="*/ 2147483647 h 1701"/>
              <a:gd name="T10" fmla="*/ 2147483647 w 2782"/>
              <a:gd name="T11" fmla="*/ 2147483647 h 1701"/>
              <a:gd name="T12" fmla="*/ 2147483647 w 2782"/>
              <a:gd name="T13" fmla="*/ 2147483647 h 1701"/>
              <a:gd name="T14" fmla="*/ 2147483647 w 2782"/>
              <a:gd name="T15" fmla="*/ 2147483647 h 1701"/>
              <a:gd name="T16" fmla="*/ 2147483647 w 2782"/>
              <a:gd name="T17" fmla="*/ 2147483647 h 1701"/>
              <a:gd name="T18" fmla="*/ 2147483647 w 2782"/>
              <a:gd name="T19" fmla="*/ 2147483647 h 1701"/>
              <a:gd name="T20" fmla="*/ 2147483647 w 2782"/>
              <a:gd name="T21" fmla="*/ 2147483647 h 1701"/>
              <a:gd name="T22" fmla="*/ 2147483647 w 2782"/>
              <a:gd name="T23" fmla="*/ 2147483647 h 1701"/>
              <a:gd name="T24" fmla="*/ 2147483647 w 2782"/>
              <a:gd name="T25" fmla="*/ 2147483647 h 1701"/>
              <a:gd name="T26" fmla="*/ 2147483647 w 2782"/>
              <a:gd name="T27" fmla="*/ 2147483647 h 1701"/>
              <a:gd name="T28" fmla="*/ 2147483647 w 2782"/>
              <a:gd name="T29" fmla="*/ 2147483647 h 1701"/>
              <a:gd name="T30" fmla="*/ 2147483647 w 2782"/>
              <a:gd name="T31" fmla="*/ 2147483647 h 1701"/>
              <a:gd name="T32" fmla="*/ 2147483647 w 2782"/>
              <a:gd name="T33" fmla="*/ 2147483647 h 1701"/>
              <a:gd name="T34" fmla="*/ 2147483647 w 2782"/>
              <a:gd name="T35" fmla="*/ 2147483647 h 1701"/>
              <a:gd name="T36" fmla="*/ 2147483647 w 2782"/>
              <a:gd name="T37" fmla="*/ 2147483647 h 1701"/>
              <a:gd name="T38" fmla="*/ 2147483647 w 2782"/>
              <a:gd name="T39" fmla="*/ 2147483647 h 1701"/>
              <a:gd name="T40" fmla="*/ 2147483647 w 2782"/>
              <a:gd name="T41" fmla="*/ 2147483647 h 1701"/>
              <a:gd name="T42" fmla="*/ 2147483647 w 2782"/>
              <a:gd name="T43" fmla="*/ 2147483647 h 1701"/>
              <a:gd name="T44" fmla="*/ 2147483647 w 2782"/>
              <a:gd name="T45" fmla="*/ 2147483647 h 1701"/>
              <a:gd name="T46" fmla="*/ 2147483647 w 2782"/>
              <a:gd name="T47" fmla="*/ 0 h 1701"/>
              <a:gd name="T48" fmla="*/ 2147483647 w 2782"/>
              <a:gd name="T49" fmla="*/ 2147483647 h 1701"/>
              <a:gd name="T50" fmla="*/ 2147483647 w 2782"/>
              <a:gd name="T51" fmla="*/ 2147483647 h 1701"/>
              <a:gd name="T52" fmla="*/ 2147483647 w 2782"/>
              <a:gd name="T53" fmla="*/ 2147483647 h 1701"/>
              <a:gd name="T54" fmla="*/ 2147483647 w 2782"/>
              <a:gd name="T55" fmla="*/ 2147483647 h 1701"/>
              <a:gd name="T56" fmla="*/ 2147483647 w 2782"/>
              <a:gd name="T57" fmla="*/ 2147483647 h 1701"/>
              <a:gd name="T58" fmla="*/ 2147483647 w 2782"/>
              <a:gd name="T59" fmla="*/ 2147483647 h 1701"/>
              <a:gd name="T60" fmla="*/ 2147483647 w 2782"/>
              <a:gd name="T61" fmla="*/ 2147483647 h 1701"/>
              <a:gd name="T62" fmla="*/ 2147483647 w 2782"/>
              <a:gd name="T63" fmla="*/ 2147483647 h 1701"/>
              <a:gd name="T64" fmla="*/ 2147483647 w 2782"/>
              <a:gd name="T65" fmla="*/ 2147483647 h 1701"/>
              <a:gd name="T66" fmla="*/ 2147483647 w 2782"/>
              <a:gd name="T67" fmla="*/ 2147483647 h 1701"/>
              <a:gd name="T68" fmla="*/ 2147483647 w 2782"/>
              <a:gd name="T69" fmla="*/ 2147483647 h 1701"/>
              <a:gd name="T70" fmla="*/ 2147483647 w 2782"/>
              <a:gd name="T71" fmla="*/ 2147483647 h 1701"/>
              <a:gd name="T72" fmla="*/ 2147483647 w 2782"/>
              <a:gd name="T73" fmla="*/ 2147483647 h 1701"/>
              <a:gd name="T74" fmla="*/ 2147483647 w 2782"/>
              <a:gd name="T75" fmla="*/ 2147483647 h 1701"/>
              <a:gd name="T76" fmla="*/ 2147483647 w 2782"/>
              <a:gd name="T77" fmla="*/ 2147483647 h 1701"/>
              <a:gd name="T78" fmla="*/ 2147483647 w 2782"/>
              <a:gd name="T79" fmla="*/ 2147483647 h 1701"/>
              <a:gd name="T80" fmla="*/ 2147483647 w 2782"/>
              <a:gd name="T81" fmla="*/ 2147483647 h 1701"/>
              <a:gd name="T82" fmla="*/ 2147483647 w 2782"/>
              <a:gd name="T83" fmla="*/ 2147483647 h 1701"/>
              <a:gd name="T84" fmla="*/ 2147483647 w 2782"/>
              <a:gd name="T85" fmla="*/ 2147483647 h 1701"/>
              <a:gd name="T86" fmla="*/ 2147483647 w 2782"/>
              <a:gd name="T87" fmla="*/ 2147483647 h 1701"/>
              <a:gd name="T88" fmla="*/ 2147483647 w 2782"/>
              <a:gd name="T89" fmla="*/ 2147483647 h 1701"/>
              <a:gd name="T90" fmla="*/ 2147483647 w 2782"/>
              <a:gd name="T91" fmla="*/ 2147483647 h 1701"/>
              <a:gd name="T92" fmla="*/ 2147483647 w 2782"/>
              <a:gd name="T93" fmla="*/ 2147483647 h 1701"/>
              <a:gd name="T94" fmla="*/ 2147483647 w 2782"/>
              <a:gd name="T95" fmla="*/ 2147483647 h 1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82"/>
              <a:gd name="T145" fmla="*/ 0 h 1701"/>
              <a:gd name="T146" fmla="*/ 2782 w 2782"/>
              <a:gd name="T147" fmla="*/ 1701 h 1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82" h="1701">
                <a:moveTo>
                  <a:pt x="2703" y="1701"/>
                </a:moveTo>
                <a:lnTo>
                  <a:pt x="0" y="1701"/>
                </a:lnTo>
                <a:lnTo>
                  <a:pt x="0" y="1691"/>
                </a:lnTo>
                <a:lnTo>
                  <a:pt x="50" y="1691"/>
                </a:lnTo>
                <a:lnTo>
                  <a:pt x="167" y="1676"/>
                </a:lnTo>
                <a:lnTo>
                  <a:pt x="218" y="1668"/>
                </a:lnTo>
                <a:lnTo>
                  <a:pt x="266" y="1658"/>
                </a:lnTo>
                <a:lnTo>
                  <a:pt x="312" y="1649"/>
                </a:lnTo>
                <a:lnTo>
                  <a:pt x="357" y="1635"/>
                </a:lnTo>
                <a:lnTo>
                  <a:pt x="399" y="1622"/>
                </a:lnTo>
                <a:lnTo>
                  <a:pt x="437" y="1606"/>
                </a:lnTo>
                <a:lnTo>
                  <a:pt x="474" y="1587"/>
                </a:lnTo>
                <a:lnTo>
                  <a:pt x="510" y="1568"/>
                </a:lnTo>
                <a:lnTo>
                  <a:pt x="543" y="1547"/>
                </a:lnTo>
                <a:lnTo>
                  <a:pt x="575" y="1524"/>
                </a:lnTo>
                <a:lnTo>
                  <a:pt x="606" y="1499"/>
                </a:lnTo>
                <a:lnTo>
                  <a:pt x="637" y="1472"/>
                </a:lnTo>
                <a:lnTo>
                  <a:pt x="665" y="1441"/>
                </a:lnTo>
                <a:lnTo>
                  <a:pt x="692" y="1411"/>
                </a:lnTo>
                <a:lnTo>
                  <a:pt x="721" y="1376"/>
                </a:lnTo>
                <a:lnTo>
                  <a:pt x="748" y="1340"/>
                </a:lnTo>
                <a:lnTo>
                  <a:pt x="784" y="1284"/>
                </a:lnTo>
                <a:lnTo>
                  <a:pt x="821" y="1225"/>
                </a:lnTo>
                <a:lnTo>
                  <a:pt x="854" y="1163"/>
                </a:lnTo>
                <a:lnTo>
                  <a:pt x="886" y="1098"/>
                </a:lnTo>
                <a:lnTo>
                  <a:pt x="915" y="1033"/>
                </a:lnTo>
                <a:lnTo>
                  <a:pt x="942" y="967"/>
                </a:lnTo>
                <a:lnTo>
                  <a:pt x="967" y="902"/>
                </a:lnTo>
                <a:lnTo>
                  <a:pt x="990" y="839"/>
                </a:lnTo>
                <a:lnTo>
                  <a:pt x="1022" y="751"/>
                </a:lnTo>
                <a:lnTo>
                  <a:pt x="1053" y="659"/>
                </a:lnTo>
                <a:lnTo>
                  <a:pt x="1088" y="563"/>
                </a:lnTo>
                <a:lnTo>
                  <a:pt x="1122" y="467"/>
                </a:lnTo>
                <a:lnTo>
                  <a:pt x="1159" y="373"/>
                </a:lnTo>
                <a:lnTo>
                  <a:pt x="1195" y="284"/>
                </a:lnTo>
                <a:lnTo>
                  <a:pt x="1214" y="242"/>
                </a:lnTo>
                <a:lnTo>
                  <a:pt x="1233" y="202"/>
                </a:lnTo>
                <a:lnTo>
                  <a:pt x="1251" y="163"/>
                </a:lnTo>
                <a:lnTo>
                  <a:pt x="1270" y="129"/>
                </a:lnTo>
                <a:lnTo>
                  <a:pt x="1289" y="100"/>
                </a:lnTo>
                <a:lnTo>
                  <a:pt x="1306" y="73"/>
                </a:lnTo>
                <a:lnTo>
                  <a:pt x="1324" y="52"/>
                </a:lnTo>
                <a:lnTo>
                  <a:pt x="1341" y="35"/>
                </a:lnTo>
                <a:lnTo>
                  <a:pt x="1358" y="20"/>
                </a:lnTo>
                <a:lnTo>
                  <a:pt x="1375" y="10"/>
                </a:lnTo>
                <a:lnTo>
                  <a:pt x="1393" y="2"/>
                </a:lnTo>
                <a:lnTo>
                  <a:pt x="1408" y="0"/>
                </a:lnTo>
                <a:lnTo>
                  <a:pt x="1418" y="0"/>
                </a:lnTo>
                <a:lnTo>
                  <a:pt x="1425" y="2"/>
                </a:lnTo>
                <a:lnTo>
                  <a:pt x="1435" y="4"/>
                </a:lnTo>
                <a:lnTo>
                  <a:pt x="1443" y="6"/>
                </a:lnTo>
                <a:lnTo>
                  <a:pt x="1460" y="16"/>
                </a:lnTo>
                <a:lnTo>
                  <a:pt x="1477" y="29"/>
                </a:lnTo>
                <a:lnTo>
                  <a:pt x="1494" y="46"/>
                </a:lnTo>
                <a:lnTo>
                  <a:pt x="1512" y="69"/>
                </a:lnTo>
                <a:lnTo>
                  <a:pt x="1529" y="94"/>
                </a:lnTo>
                <a:lnTo>
                  <a:pt x="1548" y="123"/>
                </a:lnTo>
                <a:lnTo>
                  <a:pt x="1567" y="158"/>
                </a:lnTo>
                <a:lnTo>
                  <a:pt x="1586" y="196"/>
                </a:lnTo>
                <a:lnTo>
                  <a:pt x="1606" y="236"/>
                </a:lnTo>
                <a:lnTo>
                  <a:pt x="1625" y="279"/>
                </a:lnTo>
                <a:lnTo>
                  <a:pt x="1661" y="367"/>
                </a:lnTo>
                <a:lnTo>
                  <a:pt x="1698" y="463"/>
                </a:lnTo>
                <a:lnTo>
                  <a:pt x="1732" y="559"/>
                </a:lnTo>
                <a:lnTo>
                  <a:pt x="1767" y="657"/>
                </a:lnTo>
                <a:lnTo>
                  <a:pt x="1799" y="751"/>
                </a:lnTo>
                <a:lnTo>
                  <a:pt x="1832" y="839"/>
                </a:lnTo>
                <a:lnTo>
                  <a:pt x="1855" y="902"/>
                </a:lnTo>
                <a:lnTo>
                  <a:pt x="1880" y="967"/>
                </a:lnTo>
                <a:lnTo>
                  <a:pt x="1907" y="1033"/>
                </a:lnTo>
                <a:lnTo>
                  <a:pt x="1938" y="1098"/>
                </a:lnTo>
                <a:lnTo>
                  <a:pt x="1968" y="1163"/>
                </a:lnTo>
                <a:lnTo>
                  <a:pt x="2001" y="1225"/>
                </a:lnTo>
                <a:lnTo>
                  <a:pt x="2037" y="1284"/>
                </a:lnTo>
                <a:lnTo>
                  <a:pt x="2074" y="1340"/>
                </a:lnTo>
                <a:lnTo>
                  <a:pt x="2101" y="1374"/>
                </a:lnTo>
                <a:lnTo>
                  <a:pt x="2126" y="1409"/>
                </a:lnTo>
                <a:lnTo>
                  <a:pt x="2152" y="1440"/>
                </a:lnTo>
                <a:lnTo>
                  <a:pt x="2179" y="1470"/>
                </a:lnTo>
                <a:lnTo>
                  <a:pt x="2206" y="1497"/>
                </a:lnTo>
                <a:lnTo>
                  <a:pt x="2235" y="1524"/>
                </a:lnTo>
                <a:lnTo>
                  <a:pt x="2266" y="1549"/>
                </a:lnTo>
                <a:lnTo>
                  <a:pt x="2296" y="1570"/>
                </a:lnTo>
                <a:lnTo>
                  <a:pt x="2329" y="1591"/>
                </a:lnTo>
                <a:lnTo>
                  <a:pt x="2364" y="1610"/>
                </a:lnTo>
                <a:lnTo>
                  <a:pt x="2400" y="1626"/>
                </a:lnTo>
                <a:lnTo>
                  <a:pt x="2436" y="1641"/>
                </a:lnTo>
                <a:lnTo>
                  <a:pt x="2477" y="1653"/>
                </a:lnTo>
                <a:lnTo>
                  <a:pt x="2519" y="1662"/>
                </a:lnTo>
                <a:lnTo>
                  <a:pt x="2563" y="1668"/>
                </a:lnTo>
                <a:lnTo>
                  <a:pt x="2609" y="1674"/>
                </a:lnTo>
                <a:lnTo>
                  <a:pt x="2653" y="1677"/>
                </a:lnTo>
                <a:lnTo>
                  <a:pt x="2695" y="1681"/>
                </a:lnTo>
                <a:lnTo>
                  <a:pt x="2740" y="1685"/>
                </a:lnTo>
                <a:lnTo>
                  <a:pt x="2782" y="1691"/>
                </a:lnTo>
                <a:lnTo>
                  <a:pt x="2703" y="1701"/>
                </a:lnTo>
                <a:close/>
              </a:path>
            </a:pathLst>
          </a:custGeom>
          <a:solidFill>
            <a:srgbClr val="D9EBC8"/>
          </a:solidFill>
          <a:ln w="9525">
            <a:noFill/>
            <a:round/>
            <a:headEnd/>
            <a:tailEnd/>
          </a:ln>
        </p:spPr>
        <p:txBody>
          <a:bodyPr/>
          <a:lstStyle/>
          <a:p>
            <a:endParaRPr lang="en-US"/>
          </a:p>
        </p:txBody>
      </p:sp>
      <p:sp>
        <p:nvSpPr>
          <p:cNvPr id="5125" name="Freeform 136"/>
          <p:cNvSpPr>
            <a:spLocks/>
          </p:cNvSpPr>
          <p:nvPr/>
        </p:nvSpPr>
        <p:spPr bwMode="auto">
          <a:xfrm>
            <a:off x="747713" y="2212975"/>
            <a:ext cx="7599362" cy="2700338"/>
          </a:xfrm>
          <a:custGeom>
            <a:avLst/>
            <a:gdLst>
              <a:gd name="T0" fmla="*/ 0 w 4787"/>
              <a:gd name="T1" fmla="*/ 2147483647 h 1701"/>
              <a:gd name="T2" fmla="*/ 2147483647 w 4787"/>
              <a:gd name="T3" fmla="*/ 2147483647 h 1701"/>
              <a:gd name="T4" fmla="*/ 2147483647 w 4787"/>
              <a:gd name="T5" fmla="*/ 2147483647 h 1701"/>
              <a:gd name="T6" fmla="*/ 2147483647 w 4787"/>
              <a:gd name="T7" fmla="*/ 2147483647 h 1701"/>
              <a:gd name="T8" fmla="*/ 2147483647 w 4787"/>
              <a:gd name="T9" fmla="*/ 2147483647 h 1701"/>
              <a:gd name="T10" fmla="*/ 2147483647 w 4787"/>
              <a:gd name="T11" fmla="*/ 2147483647 h 1701"/>
              <a:gd name="T12" fmla="*/ 2147483647 w 4787"/>
              <a:gd name="T13" fmla="*/ 2147483647 h 1701"/>
              <a:gd name="T14" fmla="*/ 2147483647 w 4787"/>
              <a:gd name="T15" fmla="*/ 2147483647 h 1701"/>
              <a:gd name="T16" fmla="*/ 2147483647 w 4787"/>
              <a:gd name="T17" fmla="*/ 2147483647 h 1701"/>
              <a:gd name="T18" fmla="*/ 2147483647 w 4787"/>
              <a:gd name="T19" fmla="*/ 2147483647 h 1701"/>
              <a:gd name="T20" fmla="*/ 2147483647 w 4787"/>
              <a:gd name="T21" fmla="*/ 2147483647 h 1701"/>
              <a:gd name="T22" fmla="*/ 2147483647 w 4787"/>
              <a:gd name="T23" fmla="*/ 2147483647 h 1701"/>
              <a:gd name="T24" fmla="*/ 2147483647 w 4787"/>
              <a:gd name="T25" fmla="*/ 2147483647 h 1701"/>
              <a:gd name="T26" fmla="*/ 2147483647 w 4787"/>
              <a:gd name="T27" fmla="*/ 2147483647 h 1701"/>
              <a:gd name="T28" fmla="*/ 2147483647 w 4787"/>
              <a:gd name="T29" fmla="*/ 2147483647 h 1701"/>
              <a:gd name="T30" fmla="*/ 2147483647 w 4787"/>
              <a:gd name="T31" fmla="*/ 2147483647 h 1701"/>
              <a:gd name="T32" fmla="*/ 2147483647 w 4787"/>
              <a:gd name="T33" fmla="*/ 2147483647 h 1701"/>
              <a:gd name="T34" fmla="*/ 2147483647 w 4787"/>
              <a:gd name="T35" fmla="*/ 2147483647 h 1701"/>
              <a:gd name="T36" fmla="*/ 2147483647 w 4787"/>
              <a:gd name="T37" fmla="*/ 2147483647 h 1701"/>
              <a:gd name="T38" fmla="*/ 2147483647 w 4787"/>
              <a:gd name="T39" fmla="*/ 2147483647 h 1701"/>
              <a:gd name="T40" fmla="*/ 2147483647 w 4787"/>
              <a:gd name="T41" fmla="*/ 2147483647 h 1701"/>
              <a:gd name="T42" fmla="*/ 2147483647 w 4787"/>
              <a:gd name="T43" fmla="*/ 2147483647 h 1701"/>
              <a:gd name="T44" fmla="*/ 2147483647 w 4787"/>
              <a:gd name="T45" fmla="*/ 0 h 1701"/>
              <a:gd name="T46" fmla="*/ 2147483647 w 4787"/>
              <a:gd name="T47" fmla="*/ 2147483647 h 1701"/>
              <a:gd name="T48" fmla="*/ 2147483647 w 4787"/>
              <a:gd name="T49" fmla="*/ 2147483647 h 1701"/>
              <a:gd name="T50" fmla="*/ 2147483647 w 4787"/>
              <a:gd name="T51" fmla="*/ 2147483647 h 1701"/>
              <a:gd name="T52" fmla="*/ 2147483647 w 4787"/>
              <a:gd name="T53" fmla="*/ 2147483647 h 1701"/>
              <a:gd name="T54" fmla="*/ 2147483647 w 4787"/>
              <a:gd name="T55" fmla="*/ 2147483647 h 1701"/>
              <a:gd name="T56" fmla="*/ 2147483647 w 4787"/>
              <a:gd name="T57" fmla="*/ 2147483647 h 1701"/>
              <a:gd name="T58" fmla="*/ 2147483647 w 4787"/>
              <a:gd name="T59" fmla="*/ 2147483647 h 1701"/>
              <a:gd name="T60" fmla="*/ 2147483647 w 4787"/>
              <a:gd name="T61" fmla="*/ 2147483647 h 1701"/>
              <a:gd name="T62" fmla="*/ 2147483647 w 4787"/>
              <a:gd name="T63" fmla="*/ 2147483647 h 1701"/>
              <a:gd name="T64" fmla="*/ 2147483647 w 4787"/>
              <a:gd name="T65" fmla="*/ 2147483647 h 1701"/>
              <a:gd name="T66" fmla="*/ 2147483647 w 4787"/>
              <a:gd name="T67" fmla="*/ 2147483647 h 1701"/>
              <a:gd name="T68" fmla="*/ 2147483647 w 4787"/>
              <a:gd name="T69" fmla="*/ 2147483647 h 1701"/>
              <a:gd name="T70" fmla="*/ 2147483647 w 4787"/>
              <a:gd name="T71" fmla="*/ 2147483647 h 1701"/>
              <a:gd name="T72" fmla="*/ 2147483647 w 4787"/>
              <a:gd name="T73" fmla="*/ 2147483647 h 1701"/>
              <a:gd name="T74" fmla="*/ 2147483647 w 4787"/>
              <a:gd name="T75" fmla="*/ 2147483647 h 1701"/>
              <a:gd name="T76" fmla="*/ 2147483647 w 4787"/>
              <a:gd name="T77" fmla="*/ 2147483647 h 1701"/>
              <a:gd name="T78" fmla="*/ 2147483647 w 4787"/>
              <a:gd name="T79" fmla="*/ 2147483647 h 1701"/>
              <a:gd name="T80" fmla="*/ 2147483647 w 4787"/>
              <a:gd name="T81" fmla="*/ 2147483647 h 1701"/>
              <a:gd name="T82" fmla="*/ 2147483647 w 4787"/>
              <a:gd name="T83" fmla="*/ 2147483647 h 1701"/>
              <a:gd name="T84" fmla="*/ 2147483647 w 4787"/>
              <a:gd name="T85" fmla="*/ 2147483647 h 1701"/>
              <a:gd name="T86" fmla="*/ 2147483647 w 4787"/>
              <a:gd name="T87" fmla="*/ 2147483647 h 1701"/>
              <a:gd name="T88" fmla="*/ 2147483647 w 4787"/>
              <a:gd name="T89" fmla="*/ 2147483647 h 17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87"/>
              <a:gd name="T136" fmla="*/ 0 h 1701"/>
              <a:gd name="T137" fmla="*/ 4787 w 4787"/>
              <a:gd name="T138" fmla="*/ 1701 h 17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87" h="1701">
                <a:moveTo>
                  <a:pt x="4787" y="1701"/>
                </a:moveTo>
                <a:lnTo>
                  <a:pt x="0" y="1701"/>
                </a:lnTo>
                <a:lnTo>
                  <a:pt x="1149" y="1676"/>
                </a:lnTo>
                <a:lnTo>
                  <a:pt x="1201" y="1674"/>
                </a:lnTo>
                <a:lnTo>
                  <a:pt x="1251" y="1668"/>
                </a:lnTo>
                <a:lnTo>
                  <a:pt x="1297" y="1660"/>
                </a:lnTo>
                <a:lnTo>
                  <a:pt x="1341" y="1649"/>
                </a:lnTo>
                <a:lnTo>
                  <a:pt x="1381" y="1635"/>
                </a:lnTo>
                <a:lnTo>
                  <a:pt x="1422" y="1620"/>
                </a:lnTo>
                <a:lnTo>
                  <a:pt x="1458" y="1601"/>
                </a:lnTo>
                <a:lnTo>
                  <a:pt x="1493" y="1580"/>
                </a:lnTo>
                <a:lnTo>
                  <a:pt x="1527" y="1559"/>
                </a:lnTo>
                <a:lnTo>
                  <a:pt x="1560" y="1532"/>
                </a:lnTo>
                <a:lnTo>
                  <a:pt x="1591" y="1505"/>
                </a:lnTo>
                <a:lnTo>
                  <a:pt x="1619" y="1476"/>
                </a:lnTo>
                <a:lnTo>
                  <a:pt x="1648" y="1445"/>
                </a:lnTo>
                <a:lnTo>
                  <a:pt x="1675" y="1413"/>
                </a:lnTo>
                <a:lnTo>
                  <a:pt x="1704" y="1376"/>
                </a:lnTo>
                <a:lnTo>
                  <a:pt x="1731" y="1340"/>
                </a:lnTo>
                <a:lnTo>
                  <a:pt x="1767" y="1284"/>
                </a:lnTo>
                <a:lnTo>
                  <a:pt x="1803" y="1225"/>
                </a:lnTo>
                <a:lnTo>
                  <a:pt x="1836" y="1163"/>
                </a:lnTo>
                <a:lnTo>
                  <a:pt x="1869" y="1098"/>
                </a:lnTo>
                <a:lnTo>
                  <a:pt x="1897" y="1033"/>
                </a:lnTo>
                <a:lnTo>
                  <a:pt x="1924" y="967"/>
                </a:lnTo>
                <a:lnTo>
                  <a:pt x="1949" y="902"/>
                </a:lnTo>
                <a:lnTo>
                  <a:pt x="1974" y="839"/>
                </a:lnTo>
                <a:lnTo>
                  <a:pt x="2005" y="751"/>
                </a:lnTo>
                <a:lnTo>
                  <a:pt x="2038" y="659"/>
                </a:lnTo>
                <a:lnTo>
                  <a:pt x="2070" y="563"/>
                </a:lnTo>
                <a:lnTo>
                  <a:pt x="2105" y="467"/>
                </a:lnTo>
                <a:lnTo>
                  <a:pt x="2141" y="373"/>
                </a:lnTo>
                <a:lnTo>
                  <a:pt x="2178" y="284"/>
                </a:lnTo>
                <a:lnTo>
                  <a:pt x="2197" y="242"/>
                </a:lnTo>
                <a:lnTo>
                  <a:pt x="2216" y="202"/>
                </a:lnTo>
                <a:lnTo>
                  <a:pt x="2235" y="163"/>
                </a:lnTo>
                <a:lnTo>
                  <a:pt x="2252" y="129"/>
                </a:lnTo>
                <a:lnTo>
                  <a:pt x="2272" y="100"/>
                </a:lnTo>
                <a:lnTo>
                  <a:pt x="2289" y="73"/>
                </a:lnTo>
                <a:lnTo>
                  <a:pt x="2306" y="52"/>
                </a:lnTo>
                <a:lnTo>
                  <a:pt x="2323" y="35"/>
                </a:lnTo>
                <a:lnTo>
                  <a:pt x="2341" y="20"/>
                </a:lnTo>
                <a:lnTo>
                  <a:pt x="2358" y="10"/>
                </a:lnTo>
                <a:lnTo>
                  <a:pt x="2375" y="2"/>
                </a:lnTo>
                <a:lnTo>
                  <a:pt x="2391" y="0"/>
                </a:lnTo>
                <a:lnTo>
                  <a:pt x="2400" y="0"/>
                </a:lnTo>
                <a:lnTo>
                  <a:pt x="2408" y="2"/>
                </a:lnTo>
                <a:lnTo>
                  <a:pt x="2417" y="4"/>
                </a:lnTo>
                <a:lnTo>
                  <a:pt x="2425" y="6"/>
                </a:lnTo>
                <a:lnTo>
                  <a:pt x="2442" y="16"/>
                </a:lnTo>
                <a:lnTo>
                  <a:pt x="2460" y="29"/>
                </a:lnTo>
                <a:lnTo>
                  <a:pt x="2477" y="46"/>
                </a:lnTo>
                <a:lnTo>
                  <a:pt x="2494" y="69"/>
                </a:lnTo>
                <a:lnTo>
                  <a:pt x="2511" y="94"/>
                </a:lnTo>
                <a:lnTo>
                  <a:pt x="2531" y="123"/>
                </a:lnTo>
                <a:lnTo>
                  <a:pt x="2550" y="158"/>
                </a:lnTo>
                <a:lnTo>
                  <a:pt x="2569" y="196"/>
                </a:lnTo>
                <a:lnTo>
                  <a:pt x="2588" y="236"/>
                </a:lnTo>
                <a:lnTo>
                  <a:pt x="2607" y="279"/>
                </a:lnTo>
                <a:lnTo>
                  <a:pt x="2644" y="367"/>
                </a:lnTo>
                <a:lnTo>
                  <a:pt x="2680" y="463"/>
                </a:lnTo>
                <a:lnTo>
                  <a:pt x="2715" y="559"/>
                </a:lnTo>
                <a:lnTo>
                  <a:pt x="2749" y="657"/>
                </a:lnTo>
                <a:lnTo>
                  <a:pt x="2782" y="751"/>
                </a:lnTo>
                <a:lnTo>
                  <a:pt x="2815" y="839"/>
                </a:lnTo>
                <a:lnTo>
                  <a:pt x="2838" y="902"/>
                </a:lnTo>
                <a:lnTo>
                  <a:pt x="2863" y="967"/>
                </a:lnTo>
                <a:lnTo>
                  <a:pt x="2889" y="1033"/>
                </a:lnTo>
                <a:lnTo>
                  <a:pt x="2920" y="1098"/>
                </a:lnTo>
                <a:lnTo>
                  <a:pt x="2951" y="1163"/>
                </a:lnTo>
                <a:lnTo>
                  <a:pt x="2983" y="1225"/>
                </a:lnTo>
                <a:lnTo>
                  <a:pt x="3020" y="1284"/>
                </a:lnTo>
                <a:lnTo>
                  <a:pt x="3058" y="1340"/>
                </a:lnTo>
                <a:lnTo>
                  <a:pt x="3085" y="1376"/>
                </a:lnTo>
                <a:lnTo>
                  <a:pt x="3112" y="1413"/>
                </a:lnTo>
                <a:lnTo>
                  <a:pt x="3139" y="1445"/>
                </a:lnTo>
                <a:lnTo>
                  <a:pt x="3168" y="1476"/>
                </a:lnTo>
                <a:lnTo>
                  <a:pt x="3198" y="1505"/>
                </a:lnTo>
                <a:lnTo>
                  <a:pt x="3229" y="1532"/>
                </a:lnTo>
                <a:lnTo>
                  <a:pt x="3260" y="1559"/>
                </a:lnTo>
                <a:lnTo>
                  <a:pt x="3294" y="1580"/>
                </a:lnTo>
                <a:lnTo>
                  <a:pt x="3329" y="1601"/>
                </a:lnTo>
                <a:lnTo>
                  <a:pt x="3367" y="1620"/>
                </a:lnTo>
                <a:lnTo>
                  <a:pt x="3406" y="1635"/>
                </a:lnTo>
                <a:lnTo>
                  <a:pt x="3446" y="1649"/>
                </a:lnTo>
                <a:lnTo>
                  <a:pt x="3490" y="1660"/>
                </a:lnTo>
                <a:lnTo>
                  <a:pt x="3536" y="1668"/>
                </a:lnTo>
                <a:lnTo>
                  <a:pt x="3586" y="1674"/>
                </a:lnTo>
                <a:lnTo>
                  <a:pt x="3638" y="1676"/>
                </a:lnTo>
                <a:lnTo>
                  <a:pt x="4787" y="1701"/>
                </a:lnTo>
                <a:close/>
              </a:path>
            </a:pathLst>
          </a:custGeom>
          <a:solidFill>
            <a:srgbClr val="24C64B"/>
          </a:solidFill>
          <a:ln w="9525">
            <a:noFill/>
            <a:round/>
            <a:headEnd/>
            <a:tailEnd/>
          </a:ln>
        </p:spPr>
        <p:txBody>
          <a:bodyPr/>
          <a:lstStyle/>
          <a:p>
            <a:endParaRPr lang="en-US"/>
          </a:p>
        </p:txBody>
      </p:sp>
      <p:sp>
        <p:nvSpPr>
          <p:cNvPr id="5126" name="Line 137"/>
          <p:cNvSpPr>
            <a:spLocks noChangeShapeType="1"/>
          </p:cNvSpPr>
          <p:nvPr/>
        </p:nvSpPr>
        <p:spPr bwMode="auto">
          <a:xfrm>
            <a:off x="773113" y="4913313"/>
            <a:ext cx="7602537" cy="0"/>
          </a:xfrm>
          <a:prstGeom prst="line">
            <a:avLst/>
          </a:prstGeom>
          <a:noFill/>
          <a:ln w="8">
            <a:solidFill>
              <a:srgbClr val="1F1A17"/>
            </a:solidFill>
            <a:round/>
            <a:headEnd/>
            <a:tailEnd/>
          </a:ln>
        </p:spPr>
        <p:txBody>
          <a:bodyPr/>
          <a:lstStyle/>
          <a:p>
            <a:endParaRPr lang="en-US"/>
          </a:p>
        </p:txBody>
      </p:sp>
      <p:sp>
        <p:nvSpPr>
          <p:cNvPr id="5127" name="Line 138"/>
          <p:cNvSpPr>
            <a:spLocks noChangeShapeType="1"/>
          </p:cNvSpPr>
          <p:nvPr/>
        </p:nvSpPr>
        <p:spPr bwMode="auto">
          <a:xfrm>
            <a:off x="773113" y="4845050"/>
            <a:ext cx="0" cy="134938"/>
          </a:xfrm>
          <a:prstGeom prst="line">
            <a:avLst/>
          </a:prstGeom>
          <a:noFill/>
          <a:ln w="8">
            <a:solidFill>
              <a:srgbClr val="1F1A17"/>
            </a:solidFill>
            <a:round/>
            <a:headEnd/>
            <a:tailEnd/>
          </a:ln>
        </p:spPr>
        <p:txBody>
          <a:bodyPr/>
          <a:lstStyle/>
          <a:p>
            <a:endParaRPr lang="en-US"/>
          </a:p>
        </p:txBody>
      </p:sp>
      <p:sp>
        <p:nvSpPr>
          <p:cNvPr id="5128" name="Line 139"/>
          <p:cNvSpPr>
            <a:spLocks noChangeShapeType="1"/>
          </p:cNvSpPr>
          <p:nvPr/>
        </p:nvSpPr>
        <p:spPr bwMode="auto">
          <a:xfrm>
            <a:off x="1406525" y="4845050"/>
            <a:ext cx="0" cy="134938"/>
          </a:xfrm>
          <a:prstGeom prst="line">
            <a:avLst/>
          </a:prstGeom>
          <a:noFill/>
          <a:ln w="8">
            <a:solidFill>
              <a:srgbClr val="1F1A17"/>
            </a:solidFill>
            <a:round/>
            <a:headEnd/>
            <a:tailEnd/>
          </a:ln>
        </p:spPr>
        <p:txBody>
          <a:bodyPr/>
          <a:lstStyle/>
          <a:p>
            <a:endParaRPr lang="en-US"/>
          </a:p>
        </p:txBody>
      </p:sp>
      <p:sp>
        <p:nvSpPr>
          <p:cNvPr id="5129" name="Line 140"/>
          <p:cNvSpPr>
            <a:spLocks noChangeShapeType="1"/>
          </p:cNvSpPr>
          <p:nvPr/>
        </p:nvSpPr>
        <p:spPr bwMode="auto">
          <a:xfrm>
            <a:off x="2039938" y="4845050"/>
            <a:ext cx="0" cy="134938"/>
          </a:xfrm>
          <a:prstGeom prst="line">
            <a:avLst/>
          </a:prstGeom>
          <a:noFill/>
          <a:ln w="8">
            <a:solidFill>
              <a:srgbClr val="1F1A17"/>
            </a:solidFill>
            <a:round/>
            <a:headEnd/>
            <a:tailEnd/>
          </a:ln>
        </p:spPr>
        <p:txBody>
          <a:bodyPr/>
          <a:lstStyle/>
          <a:p>
            <a:endParaRPr lang="en-US"/>
          </a:p>
        </p:txBody>
      </p:sp>
      <p:sp>
        <p:nvSpPr>
          <p:cNvPr id="5130" name="Line 141"/>
          <p:cNvSpPr>
            <a:spLocks noChangeShapeType="1"/>
          </p:cNvSpPr>
          <p:nvPr/>
        </p:nvSpPr>
        <p:spPr bwMode="auto">
          <a:xfrm>
            <a:off x="2673350" y="4845050"/>
            <a:ext cx="0" cy="134938"/>
          </a:xfrm>
          <a:prstGeom prst="line">
            <a:avLst/>
          </a:prstGeom>
          <a:noFill/>
          <a:ln w="8">
            <a:solidFill>
              <a:srgbClr val="1F1A17"/>
            </a:solidFill>
            <a:round/>
            <a:headEnd/>
            <a:tailEnd/>
          </a:ln>
        </p:spPr>
        <p:txBody>
          <a:bodyPr/>
          <a:lstStyle/>
          <a:p>
            <a:endParaRPr lang="en-US"/>
          </a:p>
        </p:txBody>
      </p:sp>
      <p:sp>
        <p:nvSpPr>
          <p:cNvPr id="5131" name="Line 142"/>
          <p:cNvSpPr>
            <a:spLocks noChangeShapeType="1"/>
          </p:cNvSpPr>
          <p:nvPr/>
        </p:nvSpPr>
        <p:spPr bwMode="auto">
          <a:xfrm>
            <a:off x="3306763" y="4845050"/>
            <a:ext cx="0" cy="134938"/>
          </a:xfrm>
          <a:prstGeom prst="line">
            <a:avLst/>
          </a:prstGeom>
          <a:noFill/>
          <a:ln w="8">
            <a:solidFill>
              <a:srgbClr val="1F1A17"/>
            </a:solidFill>
            <a:round/>
            <a:headEnd/>
            <a:tailEnd/>
          </a:ln>
        </p:spPr>
        <p:txBody>
          <a:bodyPr/>
          <a:lstStyle/>
          <a:p>
            <a:endParaRPr lang="en-US"/>
          </a:p>
        </p:txBody>
      </p:sp>
      <p:sp>
        <p:nvSpPr>
          <p:cNvPr id="5132" name="Line 143"/>
          <p:cNvSpPr>
            <a:spLocks noChangeShapeType="1"/>
          </p:cNvSpPr>
          <p:nvPr/>
        </p:nvSpPr>
        <p:spPr bwMode="auto">
          <a:xfrm>
            <a:off x="3940175" y="4845050"/>
            <a:ext cx="0" cy="134938"/>
          </a:xfrm>
          <a:prstGeom prst="line">
            <a:avLst/>
          </a:prstGeom>
          <a:noFill/>
          <a:ln w="8">
            <a:solidFill>
              <a:srgbClr val="1F1A17"/>
            </a:solidFill>
            <a:round/>
            <a:headEnd/>
            <a:tailEnd/>
          </a:ln>
        </p:spPr>
        <p:txBody>
          <a:bodyPr/>
          <a:lstStyle/>
          <a:p>
            <a:endParaRPr lang="en-US"/>
          </a:p>
        </p:txBody>
      </p:sp>
      <p:sp>
        <p:nvSpPr>
          <p:cNvPr id="5133" name="Line 144"/>
          <p:cNvSpPr>
            <a:spLocks noChangeShapeType="1"/>
          </p:cNvSpPr>
          <p:nvPr/>
        </p:nvSpPr>
        <p:spPr bwMode="auto">
          <a:xfrm>
            <a:off x="4573588" y="4845050"/>
            <a:ext cx="0" cy="134938"/>
          </a:xfrm>
          <a:prstGeom prst="line">
            <a:avLst/>
          </a:prstGeom>
          <a:noFill/>
          <a:ln w="8">
            <a:solidFill>
              <a:srgbClr val="1F1A17"/>
            </a:solidFill>
            <a:round/>
            <a:headEnd/>
            <a:tailEnd/>
          </a:ln>
        </p:spPr>
        <p:txBody>
          <a:bodyPr/>
          <a:lstStyle/>
          <a:p>
            <a:endParaRPr lang="en-US"/>
          </a:p>
        </p:txBody>
      </p:sp>
      <p:sp>
        <p:nvSpPr>
          <p:cNvPr id="5134" name="Line 145"/>
          <p:cNvSpPr>
            <a:spLocks noChangeShapeType="1"/>
          </p:cNvSpPr>
          <p:nvPr/>
        </p:nvSpPr>
        <p:spPr bwMode="auto">
          <a:xfrm>
            <a:off x="5207000" y="4845050"/>
            <a:ext cx="0" cy="134938"/>
          </a:xfrm>
          <a:prstGeom prst="line">
            <a:avLst/>
          </a:prstGeom>
          <a:noFill/>
          <a:ln w="8">
            <a:solidFill>
              <a:srgbClr val="1F1A17"/>
            </a:solidFill>
            <a:round/>
            <a:headEnd/>
            <a:tailEnd/>
          </a:ln>
        </p:spPr>
        <p:txBody>
          <a:bodyPr/>
          <a:lstStyle/>
          <a:p>
            <a:endParaRPr lang="en-US"/>
          </a:p>
        </p:txBody>
      </p:sp>
      <p:sp>
        <p:nvSpPr>
          <p:cNvPr id="5135" name="Line 146"/>
          <p:cNvSpPr>
            <a:spLocks noChangeShapeType="1"/>
          </p:cNvSpPr>
          <p:nvPr/>
        </p:nvSpPr>
        <p:spPr bwMode="auto">
          <a:xfrm>
            <a:off x="5842000" y="4845050"/>
            <a:ext cx="0" cy="134938"/>
          </a:xfrm>
          <a:prstGeom prst="line">
            <a:avLst/>
          </a:prstGeom>
          <a:noFill/>
          <a:ln w="8">
            <a:solidFill>
              <a:srgbClr val="1F1A17"/>
            </a:solidFill>
            <a:round/>
            <a:headEnd/>
            <a:tailEnd/>
          </a:ln>
        </p:spPr>
        <p:txBody>
          <a:bodyPr/>
          <a:lstStyle/>
          <a:p>
            <a:endParaRPr lang="en-US"/>
          </a:p>
        </p:txBody>
      </p:sp>
      <p:sp>
        <p:nvSpPr>
          <p:cNvPr id="5136" name="Line 147"/>
          <p:cNvSpPr>
            <a:spLocks noChangeShapeType="1"/>
          </p:cNvSpPr>
          <p:nvPr/>
        </p:nvSpPr>
        <p:spPr bwMode="auto">
          <a:xfrm>
            <a:off x="6475413" y="4845050"/>
            <a:ext cx="0" cy="134938"/>
          </a:xfrm>
          <a:prstGeom prst="line">
            <a:avLst/>
          </a:prstGeom>
          <a:noFill/>
          <a:ln w="8">
            <a:solidFill>
              <a:srgbClr val="1F1A17"/>
            </a:solidFill>
            <a:round/>
            <a:headEnd/>
            <a:tailEnd/>
          </a:ln>
        </p:spPr>
        <p:txBody>
          <a:bodyPr/>
          <a:lstStyle/>
          <a:p>
            <a:endParaRPr lang="en-US"/>
          </a:p>
        </p:txBody>
      </p:sp>
      <p:sp>
        <p:nvSpPr>
          <p:cNvPr id="5137" name="Line 148"/>
          <p:cNvSpPr>
            <a:spLocks noChangeShapeType="1"/>
          </p:cNvSpPr>
          <p:nvPr/>
        </p:nvSpPr>
        <p:spPr bwMode="auto">
          <a:xfrm>
            <a:off x="7108825" y="4845050"/>
            <a:ext cx="0" cy="134938"/>
          </a:xfrm>
          <a:prstGeom prst="line">
            <a:avLst/>
          </a:prstGeom>
          <a:noFill/>
          <a:ln w="8">
            <a:solidFill>
              <a:srgbClr val="1F1A17"/>
            </a:solidFill>
            <a:round/>
            <a:headEnd/>
            <a:tailEnd/>
          </a:ln>
        </p:spPr>
        <p:txBody>
          <a:bodyPr/>
          <a:lstStyle/>
          <a:p>
            <a:endParaRPr lang="en-US"/>
          </a:p>
        </p:txBody>
      </p:sp>
      <p:sp>
        <p:nvSpPr>
          <p:cNvPr id="5138" name="Line 149"/>
          <p:cNvSpPr>
            <a:spLocks noChangeShapeType="1"/>
          </p:cNvSpPr>
          <p:nvPr/>
        </p:nvSpPr>
        <p:spPr bwMode="auto">
          <a:xfrm>
            <a:off x="7742238" y="4845050"/>
            <a:ext cx="0" cy="134938"/>
          </a:xfrm>
          <a:prstGeom prst="line">
            <a:avLst/>
          </a:prstGeom>
          <a:noFill/>
          <a:ln w="8">
            <a:solidFill>
              <a:srgbClr val="1F1A17"/>
            </a:solidFill>
            <a:round/>
            <a:headEnd/>
            <a:tailEnd/>
          </a:ln>
        </p:spPr>
        <p:txBody>
          <a:bodyPr/>
          <a:lstStyle/>
          <a:p>
            <a:endParaRPr lang="en-US"/>
          </a:p>
        </p:txBody>
      </p:sp>
      <p:sp>
        <p:nvSpPr>
          <p:cNvPr id="5139" name="Line 150"/>
          <p:cNvSpPr>
            <a:spLocks noChangeShapeType="1"/>
          </p:cNvSpPr>
          <p:nvPr/>
        </p:nvSpPr>
        <p:spPr bwMode="auto">
          <a:xfrm>
            <a:off x="8375650" y="4845050"/>
            <a:ext cx="0" cy="134938"/>
          </a:xfrm>
          <a:prstGeom prst="line">
            <a:avLst/>
          </a:prstGeom>
          <a:noFill/>
          <a:ln w="8">
            <a:solidFill>
              <a:srgbClr val="1F1A17"/>
            </a:solidFill>
            <a:round/>
            <a:headEnd/>
            <a:tailEnd/>
          </a:ln>
        </p:spPr>
        <p:txBody>
          <a:bodyPr/>
          <a:lstStyle/>
          <a:p>
            <a:endParaRPr lang="en-US"/>
          </a:p>
        </p:txBody>
      </p:sp>
      <p:sp>
        <p:nvSpPr>
          <p:cNvPr id="5140" name="Freeform 151"/>
          <p:cNvSpPr>
            <a:spLocks noEditPoints="1"/>
          </p:cNvSpPr>
          <p:nvPr/>
        </p:nvSpPr>
        <p:spPr bwMode="auto">
          <a:xfrm>
            <a:off x="4565650" y="2092325"/>
            <a:ext cx="17463" cy="2752725"/>
          </a:xfrm>
          <a:custGeom>
            <a:avLst/>
            <a:gdLst>
              <a:gd name="T0" fmla="*/ 0 w 11"/>
              <a:gd name="T1" fmla="*/ 2147483647 h 1734"/>
              <a:gd name="T2" fmla="*/ 2147483647 w 11"/>
              <a:gd name="T3" fmla="*/ 2147483647 h 1734"/>
              <a:gd name="T4" fmla="*/ 2147483647 w 11"/>
              <a:gd name="T5" fmla="*/ 2147483647 h 1734"/>
              <a:gd name="T6" fmla="*/ 0 w 11"/>
              <a:gd name="T7" fmla="*/ 2147483647 h 1734"/>
              <a:gd name="T8" fmla="*/ 0 w 11"/>
              <a:gd name="T9" fmla="*/ 2147483647 h 1734"/>
              <a:gd name="T10" fmla="*/ 0 w 11"/>
              <a:gd name="T11" fmla="*/ 2147483647 h 1734"/>
              <a:gd name="T12" fmla="*/ 2147483647 w 11"/>
              <a:gd name="T13" fmla="*/ 2147483647 h 1734"/>
              <a:gd name="T14" fmla="*/ 2147483647 w 11"/>
              <a:gd name="T15" fmla="*/ 2147483647 h 1734"/>
              <a:gd name="T16" fmla="*/ 0 w 11"/>
              <a:gd name="T17" fmla="*/ 2147483647 h 1734"/>
              <a:gd name="T18" fmla="*/ 0 w 11"/>
              <a:gd name="T19" fmla="*/ 2147483647 h 1734"/>
              <a:gd name="T20" fmla="*/ 0 w 11"/>
              <a:gd name="T21" fmla="*/ 2147483647 h 1734"/>
              <a:gd name="T22" fmla="*/ 2147483647 w 11"/>
              <a:gd name="T23" fmla="*/ 2147483647 h 1734"/>
              <a:gd name="T24" fmla="*/ 2147483647 w 11"/>
              <a:gd name="T25" fmla="*/ 2147483647 h 1734"/>
              <a:gd name="T26" fmla="*/ 0 w 11"/>
              <a:gd name="T27" fmla="*/ 2147483647 h 1734"/>
              <a:gd name="T28" fmla="*/ 0 w 11"/>
              <a:gd name="T29" fmla="*/ 2147483647 h 1734"/>
              <a:gd name="T30" fmla="*/ 0 w 11"/>
              <a:gd name="T31" fmla="*/ 2147483647 h 1734"/>
              <a:gd name="T32" fmla="*/ 2147483647 w 11"/>
              <a:gd name="T33" fmla="*/ 2147483647 h 1734"/>
              <a:gd name="T34" fmla="*/ 2147483647 w 11"/>
              <a:gd name="T35" fmla="*/ 2147483647 h 1734"/>
              <a:gd name="T36" fmla="*/ 0 w 11"/>
              <a:gd name="T37" fmla="*/ 2147483647 h 1734"/>
              <a:gd name="T38" fmla="*/ 0 w 11"/>
              <a:gd name="T39" fmla="*/ 2147483647 h 1734"/>
              <a:gd name="T40" fmla="*/ 0 w 11"/>
              <a:gd name="T41" fmla="*/ 2147483647 h 1734"/>
              <a:gd name="T42" fmla="*/ 2147483647 w 11"/>
              <a:gd name="T43" fmla="*/ 2147483647 h 1734"/>
              <a:gd name="T44" fmla="*/ 2147483647 w 11"/>
              <a:gd name="T45" fmla="*/ 2147483647 h 1734"/>
              <a:gd name="T46" fmla="*/ 0 w 11"/>
              <a:gd name="T47" fmla="*/ 2147483647 h 1734"/>
              <a:gd name="T48" fmla="*/ 0 w 11"/>
              <a:gd name="T49" fmla="*/ 2147483647 h 1734"/>
              <a:gd name="T50" fmla="*/ 0 w 11"/>
              <a:gd name="T51" fmla="*/ 2147483647 h 1734"/>
              <a:gd name="T52" fmla="*/ 2147483647 w 11"/>
              <a:gd name="T53" fmla="*/ 2147483647 h 1734"/>
              <a:gd name="T54" fmla="*/ 2147483647 w 11"/>
              <a:gd name="T55" fmla="*/ 2147483647 h 1734"/>
              <a:gd name="T56" fmla="*/ 0 w 11"/>
              <a:gd name="T57" fmla="*/ 2147483647 h 1734"/>
              <a:gd name="T58" fmla="*/ 0 w 11"/>
              <a:gd name="T59" fmla="*/ 2147483647 h 1734"/>
              <a:gd name="T60" fmla="*/ 0 w 11"/>
              <a:gd name="T61" fmla="*/ 2147483647 h 1734"/>
              <a:gd name="T62" fmla="*/ 2147483647 w 11"/>
              <a:gd name="T63" fmla="*/ 2147483647 h 1734"/>
              <a:gd name="T64" fmla="*/ 2147483647 w 11"/>
              <a:gd name="T65" fmla="*/ 2147483647 h 1734"/>
              <a:gd name="T66" fmla="*/ 0 w 11"/>
              <a:gd name="T67" fmla="*/ 2147483647 h 1734"/>
              <a:gd name="T68" fmla="*/ 0 w 11"/>
              <a:gd name="T69" fmla="*/ 2147483647 h 1734"/>
              <a:gd name="T70" fmla="*/ 0 w 11"/>
              <a:gd name="T71" fmla="*/ 2147483647 h 1734"/>
              <a:gd name="T72" fmla="*/ 2147483647 w 11"/>
              <a:gd name="T73" fmla="*/ 2147483647 h 1734"/>
              <a:gd name="T74" fmla="*/ 2147483647 w 11"/>
              <a:gd name="T75" fmla="*/ 2147483647 h 1734"/>
              <a:gd name="T76" fmla="*/ 0 w 11"/>
              <a:gd name="T77" fmla="*/ 2147483647 h 1734"/>
              <a:gd name="T78" fmla="*/ 0 w 11"/>
              <a:gd name="T79" fmla="*/ 2147483647 h 1734"/>
              <a:gd name="T80" fmla="*/ 0 w 11"/>
              <a:gd name="T81" fmla="*/ 2147483647 h 1734"/>
              <a:gd name="T82" fmla="*/ 2147483647 w 11"/>
              <a:gd name="T83" fmla="*/ 2147483647 h 1734"/>
              <a:gd name="T84" fmla="*/ 2147483647 w 11"/>
              <a:gd name="T85" fmla="*/ 2147483647 h 1734"/>
              <a:gd name="T86" fmla="*/ 0 w 11"/>
              <a:gd name="T87" fmla="*/ 2147483647 h 1734"/>
              <a:gd name="T88" fmla="*/ 0 w 11"/>
              <a:gd name="T89" fmla="*/ 2147483647 h 1734"/>
              <a:gd name="T90" fmla="*/ 0 w 11"/>
              <a:gd name="T91" fmla="*/ 2147483647 h 1734"/>
              <a:gd name="T92" fmla="*/ 2147483647 w 11"/>
              <a:gd name="T93" fmla="*/ 2147483647 h 1734"/>
              <a:gd name="T94" fmla="*/ 2147483647 w 11"/>
              <a:gd name="T95" fmla="*/ 0 h 17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734"/>
              <a:gd name="T146" fmla="*/ 11 w 11"/>
              <a:gd name="T147" fmla="*/ 1734 h 17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734">
                <a:moveTo>
                  <a:pt x="0" y="1723"/>
                </a:moveTo>
                <a:lnTo>
                  <a:pt x="11" y="1723"/>
                </a:lnTo>
                <a:lnTo>
                  <a:pt x="11" y="1734"/>
                </a:lnTo>
                <a:lnTo>
                  <a:pt x="0" y="1734"/>
                </a:lnTo>
                <a:lnTo>
                  <a:pt x="0" y="1723"/>
                </a:lnTo>
                <a:close/>
                <a:moveTo>
                  <a:pt x="0" y="1677"/>
                </a:moveTo>
                <a:lnTo>
                  <a:pt x="11" y="1677"/>
                </a:lnTo>
                <a:lnTo>
                  <a:pt x="11" y="1688"/>
                </a:lnTo>
                <a:lnTo>
                  <a:pt x="0" y="1688"/>
                </a:lnTo>
                <a:lnTo>
                  <a:pt x="0" y="1677"/>
                </a:lnTo>
                <a:close/>
                <a:moveTo>
                  <a:pt x="0" y="1633"/>
                </a:moveTo>
                <a:lnTo>
                  <a:pt x="11" y="1633"/>
                </a:lnTo>
                <a:lnTo>
                  <a:pt x="11" y="1644"/>
                </a:lnTo>
                <a:lnTo>
                  <a:pt x="0" y="1644"/>
                </a:lnTo>
                <a:lnTo>
                  <a:pt x="0" y="1633"/>
                </a:lnTo>
                <a:close/>
                <a:moveTo>
                  <a:pt x="0" y="1587"/>
                </a:moveTo>
                <a:lnTo>
                  <a:pt x="11" y="1587"/>
                </a:lnTo>
                <a:lnTo>
                  <a:pt x="11" y="1598"/>
                </a:lnTo>
                <a:lnTo>
                  <a:pt x="0" y="1598"/>
                </a:lnTo>
                <a:lnTo>
                  <a:pt x="0" y="1587"/>
                </a:lnTo>
                <a:close/>
                <a:moveTo>
                  <a:pt x="0" y="1540"/>
                </a:moveTo>
                <a:lnTo>
                  <a:pt x="11" y="1540"/>
                </a:lnTo>
                <a:lnTo>
                  <a:pt x="11" y="1552"/>
                </a:lnTo>
                <a:lnTo>
                  <a:pt x="0" y="1552"/>
                </a:lnTo>
                <a:lnTo>
                  <a:pt x="0" y="1540"/>
                </a:lnTo>
                <a:close/>
                <a:moveTo>
                  <a:pt x="0" y="1496"/>
                </a:moveTo>
                <a:lnTo>
                  <a:pt x="11" y="1496"/>
                </a:lnTo>
                <a:lnTo>
                  <a:pt x="11" y="1508"/>
                </a:lnTo>
                <a:lnTo>
                  <a:pt x="0" y="1508"/>
                </a:lnTo>
                <a:lnTo>
                  <a:pt x="0" y="1496"/>
                </a:lnTo>
                <a:close/>
                <a:moveTo>
                  <a:pt x="0" y="1450"/>
                </a:moveTo>
                <a:lnTo>
                  <a:pt x="11" y="1450"/>
                </a:lnTo>
                <a:lnTo>
                  <a:pt x="11" y="1462"/>
                </a:lnTo>
                <a:lnTo>
                  <a:pt x="0" y="1462"/>
                </a:lnTo>
                <a:lnTo>
                  <a:pt x="0" y="1450"/>
                </a:lnTo>
                <a:close/>
                <a:moveTo>
                  <a:pt x="0" y="1406"/>
                </a:moveTo>
                <a:lnTo>
                  <a:pt x="11" y="1406"/>
                </a:lnTo>
                <a:lnTo>
                  <a:pt x="11" y="1416"/>
                </a:lnTo>
                <a:lnTo>
                  <a:pt x="0" y="1416"/>
                </a:lnTo>
                <a:lnTo>
                  <a:pt x="0" y="1406"/>
                </a:lnTo>
                <a:close/>
                <a:moveTo>
                  <a:pt x="0" y="1360"/>
                </a:moveTo>
                <a:lnTo>
                  <a:pt x="11" y="1360"/>
                </a:lnTo>
                <a:lnTo>
                  <a:pt x="11" y="1372"/>
                </a:lnTo>
                <a:lnTo>
                  <a:pt x="0" y="1372"/>
                </a:lnTo>
                <a:lnTo>
                  <a:pt x="0" y="1360"/>
                </a:lnTo>
                <a:close/>
                <a:moveTo>
                  <a:pt x="0" y="1314"/>
                </a:moveTo>
                <a:lnTo>
                  <a:pt x="11" y="1314"/>
                </a:lnTo>
                <a:lnTo>
                  <a:pt x="11" y="1326"/>
                </a:lnTo>
                <a:lnTo>
                  <a:pt x="0" y="1326"/>
                </a:lnTo>
                <a:lnTo>
                  <a:pt x="0" y="1314"/>
                </a:lnTo>
                <a:close/>
                <a:moveTo>
                  <a:pt x="0" y="1270"/>
                </a:moveTo>
                <a:lnTo>
                  <a:pt x="11" y="1270"/>
                </a:lnTo>
                <a:lnTo>
                  <a:pt x="11" y="1281"/>
                </a:lnTo>
                <a:lnTo>
                  <a:pt x="0" y="1281"/>
                </a:lnTo>
                <a:lnTo>
                  <a:pt x="0" y="1270"/>
                </a:lnTo>
                <a:close/>
                <a:moveTo>
                  <a:pt x="0" y="1224"/>
                </a:moveTo>
                <a:lnTo>
                  <a:pt x="11" y="1224"/>
                </a:lnTo>
                <a:lnTo>
                  <a:pt x="11" y="1235"/>
                </a:lnTo>
                <a:lnTo>
                  <a:pt x="0" y="1235"/>
                </a:lnTo>
                <a:lnTo>
                  <a:pt x="0" y="1224"/>
                </a:lnTo>
                <a:close/>
                <a:moveTo>
                  <a:pt x="0" y="1178"/>
                </a:moveTo>
                <a:lnTo>
                  <a:pt x="11" y="1178"/>
                </a:lnTo>
                <a:lnTo>
                  <a:pt x="11" y="1189"/>
                </a:lnTo>
                <a:lnTo>
                  <a:pt x="0" y="1189"/>
                </a:lnTo>
                <a:lnTo>
                  <a:pt x="0" y="1178"/>
                </a:lnTo>
                <a:close/>
                <a:moveTo>
                  <a:pt x="0" y="1134"/>
                </a:moveTo>
                <a:lnTo>
                  <a:pt x="11" y="1134"/>
                </a:lnTo>
                <a:lnTo>
                  <a:pt x="11" y="1145"/>
                </a:lnTo>
                <a:lnTo>
                  <a:pt x="0" y="1145"/>
                </a:lnTo>
                <a:lnTo>
                  <a:pt x="0" y="1134"/>
                </a:lnTo>
                <a:close/>
                <a:moveTo>
                  <a:pt x="0" y="1088"/>
                </a:moveTo>
                <a:lnTo>
                  <a:pt x="11" y="1088"/>
                </a:lnTo>
                <a:lnTo>
                  <a:pt x="11" y="1099"/>
                </a:lnTo>
                <a:lnTo>
                  <a:pt x="0" y="1099"/>
                </a:lnTo>
                <a:lnTo>
                  <a:pt x="0" y="1088"/>
                </a:lnTo>
                <a:close/>
                <a:moveTo>
                  <a:pt x="0" y="1042"/>
                </a:moveTo>
                <a:lnTo>
                  <a:pt x="11" y="1042"/>
                </a:lnTo>
                <a:lnTo>
                  <a:pt x="11" y="1053"/>
                </a:lnTo>
                <a:lnTo>
                  <a:pt x="0" y="1053"/>
                </a:lnTo>
                <a:lnTo>
                  <a:pt x="0" y="1042"/>
                </a:lnTo>
                <a:close/>
                <a:moveTo>
                  <a:pt x="0" y="997"/>
                </a:moveTo>
                <a:lnTo>
                  <a:pt x="11" y="997"/>
                </a:lnTo>
                <a:lnTo>
                  <a:pt x="11" y="1009"/>
                </a:lnTo>
                <a:lnTo>
                  <a:pt x="0" y="1009"/>
                </a:lnTo>
                <a:lnTo>
                  <a:pt x="0" y="997"/>
                </a:lnTo>
                <a:close/>
                <a:moveTo>
                  <a:pt x="0" y="951"/>
                </a:moveTo>
                <a:lnTo>
                  <a:pt x="11" y="951"/>
                </a:lnTo>
                <a:lnTo>
                  <a:pt x="11" y="963"/>
                </a:lnTo>
                <a:lnTo>
                  <a:pt x="0" y="963"/>
                </a:lnTo>
                <a:lnTo>
                  <a:pt x="0" y="951"/>
                </a:lnTo>
                <a:close/>
                <a:moveTo>
                  <a:pt x="0" y="907"/>
                </a:moveTo>
                <a:lnTo>
                  <a:pt x="11" y="907"/>
                </a:lnTo>
                <a:lnTo>
                  <a:pt x="11" y="919"/>
                </a:lnTo>
                <a:lnTo>
                  <a:pt x="0" y="919"/>
                </a:lnTo>
                <a:lnTo>
                  <a:pt x="0" y="907"/>
                </a:lnTo>
                <a:close/>
                <a:moveTo>
                  <a:pt x="0" y="861"/>
                </a:moveTo>
                <a:lnTo>
                  <a:pt x="11" y="861"/>
                </a:lnTo>
                <a:lnTo>
                  <a:pt x="11" y="873"/>
                </a:lnTo>
                <a:lnTo>
                  <a:pt x="0" y="873"/>
                </a:lnTo>
                <a:lnTo>
                  <a:pt x="0" y="861"/>
                </a:lnTo>
                <a:close/>
                <a:moveTo>
                  <a:pt x="0" y="815"/>
                </a:moveTo>
                <a:lnTo>
                  <a:pt x="11" y="815"/>
                </a:lnTo>
                <a:lnTo>
                  <a:pt x="11" y="827"/>
                </a:lnTo>
                <a:lnTo>
                  <a:pt x="0" y="827"/>
                </a:lnTo>
                <a:lnTo>
                  <a:pt x="0" y="815"/>
                </a:lnTo>
                <a:close/>
                <a:moveTo>
                  <a:pt x="0" y="771"/>
                </a:moveTo>
                <a:lnTo>
                  <a:pt x="11" y="771"/>
                </a:lnTo>
                <a:lnTo>
                  <a:pt x="11" y="783"/>
                </a:lnTo>
                <a:lnTo>
                  <a:pt x="0" y="783"/>
                </a:lnTo>
                <a:lnTo>
                  <a:pt x="0" y="771"/>
                </a:lnTo>
                <a:close/>
                <a:moveTo>
                  <a:pt x="0" y="725"/>
                </a:moveTo>
                <a:lnTo>
                  <a:pt x="11" y="725"/>
                </a:lnTo>
                <a:lnTo>
                  <a:pt x="11" y="736"/>
                </a:lnTo>
                <a:lnTo>
                  <a:pt x="0" y="736"/>
                </a:lnTo>
                <a:lnTo>
                  <a:pt x="0" y="725"/>
                </a:lnTo>
                <a:close/>
                <a:moveTo>
                  <a:pt x="0" y="679"/>
                </a:moveTo>
                <a:lnTo>
                  <a:pt x="11" y="679"/>
                </a:lnTo>
                <a:lnTo>
                  <a:pt x="11" y="690"/>
                </a:lnTo>
                <a:lnTo>
                  <a:pt x="0" y="690"/>
                </a:lnTo>
                <a:lnTo>
                  <a:pt x="0" y="679"/>
                </a:lnTo>
                <a:close/>
                <a:moveTo>
                  <a:pt x="0" y="635"/>
                </a:moveTo>
                <a:lnTo>
                  <a:pt x="11" y="635"/>
                </a:lnTo>
                <a:lnTo>
                  <a:pt x="11" y="646"/>
                </a:lnTo>
                <a:lnTo>
                  <a:pt x="0" y="646"/>
                </a:lnTo>
                <a:lnTo>
                  <a:pt x="0" y="635"/>
                </a:lnTo>
                <a:close/>
                <a:moveTo>
                  <a:pt x="0" y="589"/>
                </a:moveTo>
                <a:lnTo>
                  <a:pt x="11" y="589"/>
                </a:lnTo>
                <a:lnTo>
                  <a:pt x="11" y="600"/>
                </a:lnTo>
                <a:lnTo>
                  <a:pt x="0" y="600"/>
                </a:lnTo>
                <a:lnTo>
                  <a:pt x="0" y="589"/>
                </a:lnTo>
                <a:close/>
                <a:moveTo>
                  <a:pt x="0" y="545"/>
                </a:moveTo>
                <a:lnTo>
                  <a:pt x="11" y="545"/>
                </a:lnTo>
                <a:lnTo>
                  <a:pt x="11" y="554"/>
                </a:lnTo>
                <a:lnTo>
                  <a:pt x="0" y="554"/>
                </a:lnTo>
                <a:lnTo>
                  <a:pt x="0" y="545"/>
                </a:lnTo>
                <a:close/>
                <a:moveTo>
                  <a:pt x="0" y="499"/>
                </a:moveTo>
                <a:lnTo>
                  <a:pt x="11" y="499"/>
                </a:lnTo>
                <a:lnTo>
                  <a:pt x="11" y="510"/>
                </a:lnTo>
                <a:lnTo>
                  <a:pt x="0" y="510"/>
                </a:lnTo>
                <a:lnTo>
                  <a:pt x="0" y="499"/>
                </a:lnTo>
                <a:close/>
                <a:moveTo>
                  <a:pt x="0" y="452"/>
                </a:moveTo>
                <a:lnTo>
                  <a:pt x="11" y="452"/>
                </a:lnTo>
                <a:lnTo>
                  <a:pt x="11" y="464"/>
                </a:lnTo>
                <a:lnTo>
                  <a:pt x="0" y="464"/>
                </a:lnTo>
                <a:lnTo>
                  <a:pt x="0" y="452"/>
                </a:lnTo>
                <a:close/>
                <a:moveTo>
                  <a:pt x="0" y="408"/>
                </a:moveTo>
                <a:lnTo>
                  <a:pt x="11" y="408"/>
                </a:lnTo>
                <a:lnTo>
                  <a:pt x="11" y="420"/>
                </a:lnTo>
                <a:lnTo>
                  <a:pt x="0" y="420"/>
                </a:lnTo>
                <a:lnTo>
                  <a:pt x="0" y="408"/>
                </a:lnTo>
                <a:close/>
                <a:moveTo>
                  <a:pt x="0" y="362"/>
                </a:moveTo>
                <a:lnTo>
                  <a:pt x="11" y="362"/>
                </a:lnTo>
                <a:lnTo>
                  <a:pt x="11" y="374"/>
                </a:lnTo>
                <a:lnTo>
                  <a:pt x="0" y="374"/>
                </a:lnTo>
                <a:lnTo>
                  <a:pt x="0" y="362"/>
                </a:lnTo>
                <a:close/>
                <a:moveTo>
                  <a:pt x="0" y="316"/>
                </a:moveTo>
                <a:lnTo>
                  <a:pt x="11" y="316"/>
                </a:lnTo>
                <a:lnTo>
                  <a:pt x="11" y="328"/>
                </a:lnTo>
                <a:lnTo>
                  <a:pt x="0" y="328"/>
                </a:lnTo>
                <a:lnTo>
                  <a:pt x="0" y="316"/>
                </a:lnTo>
                <a:close/>
                <a:moveTo>
                  <a:pt x="0" y="272"/>
                </a:moveTo>
                <a:lnTo>
                  <a:pt x="11" y="272"/>
                </a:lnTo>
                <a:lnTo>
                  <a:pt x="11" y="284"/>
                </a:lnTo>
                <a:lnTo>
                  <a:pt x="0" y="284"/>
                </a:lnTo>
                <a:lnTo>
                  <a:pt x="0" y="272"/>
                </a:lnTo>
                <a:close/>
                <a:moveTo>
                  <a:pt x="0" y="226"/>
                </a:moveTo>
                <a:lnTo>
                  <a:pt x="11" y="226"/>
                </a:lnTo>
                <a:lnTo>
                  <a:pt x="11" y="238"/>
                </a:lnTo>
                <a:lnTo>
                  <a:pt x="0" y="238"/>
                </a:lnTo>
                <a:lnTo>
                  <a:pt x="0" y="226"/>
                </a:lnTo>
                <a:close/>
                <a:moveTo>
                  <a:pt x="0" y="180"/>
                </a:moveTo>
                <a:lnTo>
                  <a:pt x="11" y="180"/>
                </a:lnTo>
                <a:lnTo>
                  <a:pt x="11" y="191"/>
                </a:lnTo>
                <a:lnTo>
                  <a:pt x="0" y="191"/>
                </a:lnTo>
                <a:lnTo>
                  <a:pt x="0" y="180"/>
                </a:lnTo>
                <a:close/>
                <a:moveTo>
                  <a:pt x="0" y="136"/>
                </a:moveTo>
                <a:lnTo>
                  <a:pt x="11" y="136"/>
                </a:lnTo>
                <a:lnTo>
                  <a:pt x="11" y="147"/>
                </a:lnTo>
                <a:lnTo>
                  <a:pt x="0" y="147"/>
                </a:lnTo>
                <a:lnTo>
                  <a:pt x="0" y="136"/>
                </a:lnTo>
                <a:close/>
                <a:moveTo>
                  <a:pt x="0" y="90"/>
                </a:moveTo>
                <a:lnTo>
                  <a:pt x="11" y="90"/>
                </a:lnTo>
                <a:lnTo>
                  <a:pt x="11" y="101"/>
                </a:lnTo>
                <a:lnTo>
                  <a:pt x="0" y="101"/>
                </a:lnTo>
                <a:lnTo>
                  <a:pt x="0" y="90"/>
                </a:lnTo>
                <a:close/>
                <a:moveTo>
                  <a:pt x="0" y="46"/>
                </a:moveTo>
                <a:lnTo>
                  <a:pt x="11" y="46"/>
                </a:lnTo>
                <a:lnTo>
                  <a:pt x="11" y="55"/>
                </a:lnTo>
                <a:lnTo>
                  <a:pt x="0" y="55"/>
                </a:lnTo>
                <a:lnTo>
                  <a:pt x="0" y="46"/>
                </a:lnTo>
                <a:close/>
                <a:moveTo>
                  <a:pt x="0" y="0"/>
                </a:moveTo>
                <a:lnTo>
                  <a:pt x="11" y="0"/>
                </a:lnTo>
                <a:lnTo>
                  <a:pt x="11" y="11"/>
                </a:lnTo>
                <a:lnTo>
                  <a:pt x="0" y="11"/>
                </a:lnTo>
                <a:lnTo>
                  <a:pt x="0" y="0"/>
                </a:lnTo>
                <a:close/>
              </a:path>
            </a:pathLst>
          </a:custGeom>
          <a:solidFill>
            <a:srgbClr val="1F1A17"/>
          </a:solidFill>
          <a:ln w="9525">
            <a:noFill/>
            <a:round/>
            <a:headEnd/>
            <a:tailEnd/>
          </a:ln>
        </p:spPr>
        <p:txBody>
          <a:bodyPr/>
          <a:lstStyle/>
          <a:p>
            <a:endParaRPr lang="en-US"/>
          </a:p>
        </p:txBody>
      </p:sp>
      <p:sp>
        <p:nvSpPr>
          <p:cNvPr id="5141" name="Freeform 152"/>
          <p:cNvSpPr>
            <a:spLocks noEditPoints="1"/>
          </p:cNvSpPr>
          <p:nvPr/>
        </p:nvSpPr>
        <p:spPr bwMode="auto">
          <a:xfrm>
            <a:off x="8362950"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5142" name="Freeform 153"/>
          <p:cNvSpPr>
            <a:spLocks noEditPoints="1"/>
          </p:cNvSpPr>
          <p:nvPr/>
        </p:nvSpPr>
        <p:spPr bwMode="auto">
          <a:xfrm>
            <a:off x="760413"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1145" name="Rectangle 154"/>
          <p:cNvSpPr>
            <a:spLocks noChangeArrowheads="1"/>
          </p:cNvSpPr>
          <p:nvPr/>
        </p:nvSpPr>
        <p:spPr bwMode="auto">
          <a:xfrm>
            <a:off x="636588"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6</a:t>
            </a:r>
            <a:endParaRPr lang="en-US" b="0" i="0" dirty="0">
              <a:solidFill>
                <a:schemeClr val="tx2">
                  <a:lumMod val="95000"/>
                </a:schemeClr>
              </a:solidFill>
              <a:latin typeface="Arial" pitchFamily="34" charset="0"/>
              <a:cs typeface="Arial" pitchFamily="34" charset="0"/>
            </a:endParaRPr>
          </a:p>
        </p:txBody>
      </p:sp>
      <p:sp>
        <p:nvSpPr>
          <p:cNvPr id="1146" name="Rectangle 155"/>
          <p:cNvSpPr>
            <a:spLocks noChangeArrowheads="1"/>
          </p:cNvSpPr>
          <p:nvPr/>
        </p:nvSpPr>
        <p:spPr bwMode="auto">
          <a:xfrm>
            <a:off x="744538" y="5073650"/>
            <a:ext cx="1539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47" name="Rectangle 156"/>
          <p:cNvSpPr>
            <a:spLocks noChangeArrowheads="1"/>
          </p:cNvSpPr>
          <p:nvPr/>
        </p:nvSpPr>
        <p:spPr bwMode="auto">
          <a:xfrm>
            <a:off x="13303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a:solidFill>
                  <a:schemeClr val="tx2">
                    <a:lumMod val="95000"/>
                  </a:schemeClr>
                </a:solidFill>
                <a:latin typeface="Times New Roman" pitchFamily="18" charset="0"/>
                <a:cs typeface="Arial" pitchFamily="34" charset="0"/>
              </a:rPr>
              <a:t>5</a:t>
            </a:r>
            <a:endParaRPr lang="en-US" b="0" i="0">
              <a:solidFill>
                <a:schemeClr val="tx2">
                  <a:lumMod val="95000"/>
                </a:schemeClr>
              </a:solidFill>
              <a:latin typeface="Arial" pitchFamily="34" charset="0"/>
              <a:cs typeface="Arial" pitchFamily="34" charset="0"/>
            </a:endParaRPr>
          </a:p>
        </p:txBody>
      </p:sp>
      <p:sp>
        <p:nvSpPr>
          <p:cNvPr id="1148" name="Rectangle 157"/>
          <p:cNvSpPr>
            <a:spLocks noChangeArrowheads="1"/>
          </p:cNvSpPr>
          <p:nvPr/>
        </p:nvSpPr>
        <p:spPr bwMode="auto">
          <a:xfrm>
            <a:off x="1425575"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49" name="Rectangle 158"/>
          <p:cNvSpPr>
            <a:spLocks noChangeArrowheads="1"/>
          </p:cNvSpPr>
          <p:nvPr/>
        </p:nvSpPr>
        <p:spPr bwMode="auto">
          <a:xfrm>
            <a:off x="195738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4</a:t>
            </a:r>
            <a:endParaRPr lang="en-US" b="0" i="0" dirty="0">
              <a:solidFill>
                <a:schemeClr val="tx2">
                  <a:lumMod val="95000"/>
                </a:schemeClr>
              </a:solidFill>
              <a:latin typeface="Arial" pitchFamily="34" charset="0"/>
              <a:cs typeface="Arial" pitchFamily="34" charset="0"/>
            </a:endParaRPr>
          </a:p>
        </p:txBody>
      </p:sp>
      <p:sp>
        <p:nvSpPr>
          <p:cNvPr id="1150" name="Rectangle 159"/>
          <p:cNvSpPr>
            <a:spLocks noChangeArrowheads="1"/>
          </p:cNvSpPr>
          <p:nvPr/>
        </p:nvSpPr>
        <p:spPr bwMode="auto">
          <a:xfrm>
            <a:off x="205263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1" name="Rectangle 160"/>
          <p:cNvSpPr>
            <a:spLocks noChangeArrowheads="1"/>
          </p:cNvSpPr>
          <p:nvPr/>
        </p:nvSpPr>
        <p:spPr bwMode="auto">
          <a:xfrm>
            <a:off x="2582863"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3</a:t>
            </a:r>
            <a:endParaRPr lang="en-US" b="0" i="0" dirty="0">
              <a:solidFill>
                <a:schemeClr val="tx2">
                  <a:lumMod val="95000"/>
                </a:schemeClr>
              </a:solidFill>
              <a:latin typeface="Arial" pitchFamily="34" charset="0"/>
              <a:cs typeface="Arial" pitchFamily="34" charset="0"/>
            </a:endParaRPr>
          </a:p>
        </p:txBody>
      </p:sp>
      <p:sp>
        <p:nvSpPr>
          <p:cNvPr id="1152" name="Rectangle 161"/>
          <p:cNvSpPr>
            <a:spLocks noChangeArrowheads="1"/>
          </p:cNvSpPr>
          <p:nvPr/>
        </p:nvSpPr>
        <p:spPr bwMode="auto">
          <a:xfrm>
            <a:off x="2679700"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3" name="Rectangle 162"/>
          <p:cNvSpPr>
            <a:spLocks noChangeArrowheads="1"/>
          </p:cNvSpPr>
          <p:nvPr/>
        </p:nvSpPr>
        <p:spPr bwMode="auto">
          <a:xfrm>
            <a:off x="32099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54" name="Rectangle 163"/>
          <p:cNvSpPr>
            <a:spLocks noChangeArrowheads="1"/>
          </p:cNvSpPr>
          <p:nvPr/>
        </p:nvSpPr>
        <p:spPr bwMode="auto">
          <a:xfrm>
            <a:off x="330358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5" name="Rectangle 164"/>
          <p:cNvSpPr>
            <a:spLocks noChangeArrowheads="1"/>
          </p:cNvSpPr>
          <p:nvPr/>
        </p:nvSpPr>
        <p:spPr bwMode="auto">
          <a:xfrm>
            <a:off x="383698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56" name="Rectangle 165"/>
          <p:cNvSpPr>
            <a:spLocks noChangeArrowheads="1"/>
          </p:cNvSpPr>
          <p:nvPr/>
        </p:nvSpPr>
        <p:spPr bwMode="auto">
          <a:xfrm>
            <a:off x="393223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7" name="Rectangle 166"/>
          <p:cNvSpPr>
            <a:spLocks noChangeArrowheads="1"/>
          </p:cNvSpPr>
          <p:nvPr/>
        </p:nvSpPr>
        <p:spPr bwMode="auto">
          <a:xfrm>
            <a:off x="4513263"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0</a:t>
            </a:r>
            <a:endParaRPr lang="en-US" b="0" i="0" dirty="0">
              <a:solidFill>
                <a:schemeClr val="tx2">
                  <a:lumMod val="95000"/>
                </a:schemeClr>
              </a:solidFill>
              <a:latin typeface="Arial" pitchFamily="34" charset="0"/>
              <a:cs typeface="Arial" pitchFamily="34" charset="0"/>
            </a:endParaRPr>
          </a:p>
        </p:txBody>
      </p:sp>
      <p:sp>
        <p:nvSpPr>
          <p:cNvPr id="1158" name="Rectangle 167"/>
          <p:cNvSpPr>
            <a:spLocks noChangeArrowheads="1"/>
          </p:cNvSpPr>
          <p:nvPr/>
        </p:nvSpPr>
        <p:spPr bwMode="auto">
          <a:xfrm>
            <a:off x="5105400" y="5180013"/>
            <a:ext cx="96838" cy="230187"/>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59" name="Rectangle 168"/>
          <p:cNvSpPr>
            <a:spLocks noChangeArrowheads="1"/>
          </p:cNvSpPr>
          <p:nvPr/>
        </p:nvSpPr>
        <p:spPr bwMode="auto">
          <a:xfrm>
            <a:off x="5229225" y="5149850"/>
            <a:ext cx="114300" cy="2317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0" name="Rectangle 169"/>
          <p:cNvSpPr>
            <a:spLocks noChangeArrowheads="1"/>
          </p:cNvSpPr>
          <p:nvPr/>
        </p:nvSpPr>
        <p:spPr bwMode="auto">
          <a:xfrm>
            <a:off x="57372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61" name="Rectangle 170"/>
          <p:cNvSpPr>
            <a:spLocks noChangeArrowheads="1"/>
          </p:cNvSpPr>
          <p:nvPr/>
        </p:nvSpPr>
        <p:spPr bwMode="auto">
          <a:xfrm>
            <a:off x="5832475"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2" name="Rectangle 171"/>
          <p:cNvSpPr>
            <a:spLocks noChangeArrowheads="1"/>
          </p:cNvSpPr>
          <p:nvPr/>
        </p:nvSpPr>
        <p:spPr bwMode="auto">
          <a:xfrm>
            <a:off x="637063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3</a:t>
            </a:r>
            <a:endParaRPr lang="en-US" b="0" i="0" dirty="0">
              <a:solidFill>
                <a:schemeClr val="tx2">
                  <a:lumMod val="95000"/>
                </a:schemeClr>
              </a:solidFill>
              <a:latin typeface="Arial" pitchFamily="34" charset="0"/>
              <a:cs typeface="Arial" pitchFamily="34" charset="0"/>
            </a:endParaRPr>
          </a:p>
        </p:txBody>
      </p:sp>
      <p:sp>
        <p:nvSpPr>
          <p:cNvPr id="1163" name="Rectangle 172"/>
          <p:cNvSpPr>
            <a:spLocks noChangeArrowheads="1"/>
          </p:cNvSpPr>
          <p:nvPr/>
        </p:nvSpPr>
        <p:spPr bwMode="auto">
          <a:xfrm>
            <a:off x="646588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4" name="Rectangle 173"/>
          <p:cNvSpPr>
            <a:spLocks noChangeArrowheads="1"/>
          </p:cNvSpPr>
          <p:nvPr/>
        </p:nvSpPr>
        <p:spPr bwMode="auto">
          <a:xfrm>
            <a:off x="7000875" y="5156200"/>
            <a:ext cx="95250"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4</a:t>
            </a:r>
            <a:endParaRPr lang="en-US" b="0" i="0" dirty="0">
              <a:solidFill>
                <a:schemeClr val="tx2">
                  <a:lumMod val="95000"/>
                </a:schemeClr>
              </a:solidFill>
              <a:latin typeface="Arial" pitchFamily="34" charset="0"/>
              <a:cs typeface="Arial" pitchFamily="34" charset="0"/>
            </a:endParaRPr>
          </a:p>
        </p:txBody>
      </p:sp>
      <p:sp>
        <p:nvSpPr>
          <p:cNvPr id="1165" name="Rectangle 174"/>
          <p:cNvSpPr>
            <a:spLocks noChangeArrowheads="1"/>
          </p:cNvSpPr>
          <p:nvPr/>
        </p:nvSpPr>
        <p:spPr bwMode="auto">
          <a:xfrm>
            <a:off x="7099300"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6" name="Rectangle 175"/>
          <p:cNvSpPr>
            <a:spLocks noChangeArrowheads="1"/>
          </p:cNvSpPr>
          <p:nvPr/>
        </p:nvSpPr>
        <p:spPr bwMode="auto">
          <a:xfrm>
            <a:off x="7639050"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5</a:t>
            </a:r>
            <a:endParaRPr lang="en-US" b="0" i="0" dirty="0">
              <a:solidFill>
                <a:schemeClr val="tx2">
                  <a:lumMod val="95000"/>
                </a:schemeClr>
              </a:solidFill>
              <a:latin typeface="Arial" pitchFamily="34" charset="0"/>
              <a:cs typeface="Arial" pitchFamily="34" charset="0"/>
            </a:endParaRPr>
          </a:p>
        </p:txBody>
      </p:sp>
      <p:sp>
        <p:nvSpPr>
          <p:cNvPr id="1167" name="Rectangle 176"/>
          <p:cNvSpPr>
            <a:spLocks noChangeArrowheads="1"/>
          </p:cNvSpPr>
          <p:nvPr/>
        </p:nvSpPr>
        <p:spPr bwMode="auto">
          <a:xfrm>
            <a:off x="7732713"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8" name="Rectangle 177"/>
          <p:cNvSpPr>
            <a:spLocks noChangeArrowheads="1"/>
          </p:cNvSpPr>
          <p:nvPr/>
        </p:nvSpPr>
        <p:spPr bwMode="auto">
          <a:xfrm>
            <a:off x="8232775" y="5100638"/>
            <a:ext cx="1285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6</a:t>
            </a:r>
            <a:endParaRPr lang="en-US" b="0" i="0" dirty="0">
              <a:solidFill>
                <a:schemeClr val="tx2">
                  <a:lumMod val="95000"/>
                </a:schemeClr>
              </a:solidFill>
              <a:latin typeface="Arial" pitchFamily="34" charset="0"/>
              <a:cs typeface="Arial" pitchFamily="34" charset="0"/>
            </a:endParaRPr>
          </a:p>
        </p:txBody>
      </p:sp>
      <p:sp>
        <p:nvSpPr>
          <p:cNvPr id="1169" name="Rectangle 178"/>
          <p:cNvSpPr>
            <a:spLocks noChangeArrowheads="1"/>
          </p:cNvSpPr>
          <p:nvPr/>
        </p:nvSpPr>
        <p:spPr bwMode="auto">
          <a:xfrm>
            <a:off x="8359775" y="5073650"/>
            <a:ext cx="1539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5168" name="Rectangle 179"/>
          <p:cNvSpPr>
            <a:spLocks noChangeArrowheads="1"/>
          </p:cNvSpPr>
          <p:nvPr/>
        </p:nvSpPr>
        <p:spPr bwMode="auto">
          <a:xfrm>
            <a:off x="769938" y="1495425"/>
            <a:ext cx="782637"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Lower </a:t>
            </a:r>
            <a:endParaRPr lang="en-US" b="0" i="0">
              <a:cs typeface="Arial" charset="0"/>
            </a:endParaRPr>
          </a:p>
        </p:txBody>
      </p:sp>
      <p:sp>
        <p:nvSpPr>
          <p:cNvPr id="5169" name="Rectangle 180"/>
          <p:cNvSpPr>
            <a:spLocks noChangeArrowheads="1"/>
          </p:cNvSpPr>
          <p:nvPr/>
        </p:nvSpPr>
        <p:spPr bwMode="auto">
          <a:xfrm>
            <a:off x="763588" y="1757363"/>
            <a:ext cx="1081087"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1172" name="Rectangle 181"/>
          <p:cNvSpPr>
            <a:spLocks noChangeArrowheads="1"/>
          </p:cNvSpPr>
          <p:nvPr/>
        </p:nvSpPr>
        <p:spPr bwMode="auto">
          <a:xfrm>
            <a:off x="4208463" y="1495425"/>
            <a:ext cx="744537"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Process</a:t>
            </a:r>
            <a:endParaRPr lang="en-US" b="0" i="0" dirty="0">
              <a:solidFill>
                <a:schemeClr val="tx2">
                  <a:lumMod val="95000"/>
                </a:schemeClr>
              </a:solidFill>
              <a:latin typeface="Arial" pitchFamily="34" charset="0"/>
              <a:cs typeface="Arial" pitchFamily="34" charset="0"/>
            </a:endParaRPr>
          </a:p>
        </p:txBody>
      </p:sp>
      <p:sp>
        <p:nvSpPr>
          <p:cNvPr id="1173" name="Rectangle 182"/>
          <p:cNvSpPr>
            <a:spLocks noChangeArrowheads="1"/>
          </p:cNvSpPr>
          <p:nvPr/>
        </p:nvSpPr>
        <p:spPr bwMode="auto">
          <a:xfrm>
            <a:off x="4300538" y="1763713"/>
            <a:ext cx="552450"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Mean</a:t>
            </a:r>
            <a:endParaRPr lang="en-US" b="0" i="0" dirty="0">
              <a:solidFill>
                <a:schemeClr val="tx2">
                  <a:lumMod val="95000"/>
                </a:schemeClr>
              </a:solidFill>
              <a:latin typeface="Arial" pitchFamily="34" charset="0"/>
              <a:cs typeface="Arial" pitchFamily="34" charset="0"/>
            </a:endParaRPr>
          </a:p>
        </p:txBody>
      </p:sp>
      <p:sp>
        <p:nvSpPr>
          <p:cNvPr id="5172" name="Rectangle 183"/>
          <p:cNvSpPr>
            <a:spLocks noChangeArrowheads="1"/>
          </p:cNvSpPr>
          <p:nvPr/>
        </p:nvSpPr>
        <p:spPr bwMode="auto">
          <a:xfrm>
            <a:off x="7769225" y="1470025"/>
            <a:ext cx="700088"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Upper</a:t>
            </a:r>
            <a:endParaRPr lang="en-US" b="0" i="0">
              <a:cs typeface="Arial" charset="0"/>
            </a:endParaRPr>
          </a:p>
        </p:txBody>
      </p:sp>
      <p:sp>
        <p:nvSpPr>
          <p:cNvPr id="5173" name="Rectangle 184"/>
          <p:cNvSpPr>
            <a:spLocks noChangeArrowheads="1"/>
          </p:cNvSpPr>
          <p:nvPr/>
        </p:nvSpPr>
        <p:spPr bwMode="auto">
          <a:xfrm>
            <a:off x="7388225" y="1738313"/>
            <a:ext cx="1081088"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5174" name="Rectangle 185"/>
          <p:cNvSpPr>
            <a:spLocks noChangeArrowheads="1"/>
          </p:cNvSpPr>
          <p:nvPr/>
        </p:nvSpPr>
        <p:spPr bwMode="auto">
          <a:xfrm>
            <a:off x="3392488" y="2947988"/>
            <a:ext cx="530225"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00923F"/>
                </a:solidFill>
                <a:latin typeface="Times New Roman" pitchFamily="18" charset="0"/>
                <a:cs typeface="Arial" charset="0"/>
              </a:rPr>
              <a:t>shift</a:t>
            </a:r>
            <a:endParaRPr lang="en-US" b="0" i="0">
              <a:cs typeface="Arial" charset="0"/>
            </a:endParaRPr>
          </a:p>
        </p:txBody>
      </p:sp>
      <p:sp>
        <p:nvSpPr>
          <p:cNvPr id="5175" name="Rectangle 186"/>
          <p:cNvSpPr>
            <a:spLocks noChangeArrowheads="1"/>
          </p:cNvSpPr>
          <p:nvPr/>
        </p:nvSpPr>
        <p:spPr bwMode="auto">
          <a:xfrm>
            <a:off x="3382963" y="2630488"/>
            <a:ext cx="587375" cy="347662"/>
          </a:xfrm>
          <a:prstGeom prst="rect">
            <a:avLst/>
          </a:prstGeom>
          <a:noFill/>
          <a:ln w="9525">
            <a:noFill/>
            <a:miter lim="800000"/>
            <a:headEnd/>
            <a:tailEnd/>
          </a:ln>
        </p:spPr>
        <p:txBody>
          <a:bodyPr wrap="none" lIns="0" tIns="0" rIns="0" bIns="0">
            <a:spAutoFit/>
          </a:bodyPr>
          <a:lstStyle/>
          <a:p>
            <a:pPr eaLnBrk="1" hangingPunct="1"/>
            <a:r>
              <a:rPr lang="en-US" sz="1900" b="0" i="0">
                <a:solidFill>
                  <a:srgbClr val="00923F"/>
                </a:solidFill>
                <a:latin typeface="Symbol" pitchFamily="18" charset="2"/>
                <a:cs typeface="Arial" charset="0"/>
              </a:rPr>
              <a:t>1.5s</a:t>
            </a:r>
            <a:endParaRPr lang="en-US" b="0" i="0">
              <a:cs typeface="Arial" charset="0"/>
            </a:endParaRPr>
          </a:p>
        </p:txBody>
      </p:sp>
      <p:sp>
        <p:nvSpPr>
          <p:cNvPr id="5176" name="Freeform 187"/>
          <p:cNvSpPr>
            <a:spLocks/>
          </p:cNvSpPr>
          <p:nvPr/>
        </p:nvSpPr>
        <p:spPr bwMode="auto">
          <a:xfrm>
            <a:off x="3449638" y="3273425"/>
            <a:ext cx="311150" cy="136525"/>
          </a:xfrm>
          <a:custGeom>
            <a:avLst/>
            <a:gdLst>
              <a:gd name="T0" fmla="*/ 2147483647 w 196"/>
              <a:gd name="T1" fmla="*/ 2147483647 h 86"/>
              <a:gd name="T2" fmla="*/ 2147483647 w 196"/>
              <a:gd name="T3" fmla="*/ 2147483647 h 86"/>
              <a:gd name="T4" fmla="*/ 2147483647 w 196"/>
              <a:gd name="T5" fmla="*/ 2147483647 h 86"/>
              <a:gd name="T6" fmla="*/ 2147483647 w 196"/>
              <a:gd name="T7" fmla="*/ 0 h 86"/>
              <a:gd name="T8" fmla="*/ 2147483647 w 196"/>
              <a:gd name="T9" fmla="*/ 0 h 86"/>
              <a:gd name="T10" fmla="*/ 2147483647 w 196"/>
              <a:gd name="T11" fmla="*/ 0 h 86"/>
              <a:gd name="T12" fmla="*/ 2147483647 w 196"/>
              <a:gd name="T13" fmla="*/ 0 h 86"/>
              <a:gd name="T14" fmla="*/ 2147483647 w 196"/>
              <a:gd name="T15" fmla="*/ 0 h 86"/>
              <a:gd name="T16" fmla="*/ 2147483647 w 196"/>
              <a:gd name="T17" fmla="*/ 0 h 86"/>
              <a:gd name="T18" fmla="*/ 2147483647 w 196"/>
              <a:gd name="T19" fmla="*/ 0 h 86"/>
              <a:gd name="T20" fmla="*/ 2147483647 w 196"/>
              <a:gd name="T21" fmla="*/ 0 h 86"/>
              <a:gd name="T22" fmla="*/ 2147483647 w 196"/>
              <a:gd name="T23" fmla="*/ 0 h 86"/>
              <a:gd name="T24" fmla="*/ 2147483647 w 196"/>
              <a:gd name="T25" fmla="*/ 0 h 86"/>
              <a:gd name="T26" fmla="*/ 2147483647 w 196"/>
              <a:gd name="T27" fmla="*/ 0 h 86"/>
              <a:gd name="T28" fmla="*/ 2147483647 w 196"/>
              <a:gd name="T29" fmla="*/ 0 h 86"/>
              <a:gd name="T30" fmla="*/ 2147483647 w 196"/>
              <a:gd name="T31" fmla="*/ 0 h 86"/>
              <a:gd name="T32" fmla="*/ 2147483647 w 196"/>
              <a:gd name="T33" fmla="*/ 0 h 86"/>
              <a:gd name="T34" fmla="*/ 2147483647 w 196"/>
              <a:gd name="T35" fmla="*/ 0 h 86"/>
              <a:gd name="T36" fmla="*/ 2147483647 w 196"/>
              <a:gd name="T37" fmla="*/ 2147483647 h 86"/>
              <a:gd name="T38" fmla="*/ 2147483647 w 196"/>
              <a:gd name="T39" fmla="*/ 2147483647 h 86"/>
              <a:gd name="T40" fmla="*/ 2147483647 w 196"/>
              <a:gd name="T41" fmla="*/ 2147483647 h 86"/>
              <a:gd name="T42" fmla="*/ 0 w 196"/>
              <a:gd name="T43" fmla="*/ 2147483647 h 86"/>
              <a:gd name="T44" fmla="*/ 0 w 196"/>
              <a:gd name="T45" fmla="*/ 2147483647 h 86"/>
              <a:gd name="T46" fmla="*/ 0 w 196"/>
              <a:gd name="T47" fmla="*/ 2147483647 h 86"/>
              <a:gd name="T48" fmla="*/ 0 w 196"/>
              <a:gd name="T49" fmla="*/ 2147483647 h 86"/>
              <a:gd name="T50" fmla="*/ 0 w 196"/>
              <a:gd name="T51" fmla="*/ 2147483647 h 86"/>
              <a:gd name="T52" fmla="*/ 0 w 196"/>
              <a:gd name="T53" fmla="*/ 2147483647 h 86"/>
              <a:gd name="T54" fmla="*/ 0 w 196"/>
              <a:gd name="T55" fmla="*/ 2147483647 h 86"/>
              <a:gd name="T56" fmla="*/ 0 w 196"/>
              <a:gd name="T57" fmla="*/ 2147483647 h 86"/>
              <a:gd name="T58" fmla="*/ 0 w 196"/>
              <a:gd name="T59" fmla="*/ 2147483647 h 86"/>
              <a:gd name="T60" fmla="*/ 0 w 196"/>
              <a:gd name="T61" fmla="*/ 2147483647 h 86"/>
              <a:gd name="T62" fmla="*/ 2147483647 w 196"/>
              <a:gd name="T63" fmla="*/ 2147483647 h 86"/>
              <a:gd name="T64" fmla="*/ 2147483647 w 196"/>
              <a:gd name="T65" fmla="*/ 2147483647 h 86"/>
              <a:gd name="T66" fmla="*/ 2147483647 w 196"/>
              <a:gd name="T67" fmla="*/ 2147483647 h 86"/>
              <a:gd name="T68" fmla="*/ 2147483647 w 196"/>
              <a:gd name="T69" fmla="*/ 2147483647 h 86"/>
              <a:gd name="T70" fmla="*/ 2147483647 w 196"/>
              <a:gd name="T71" fmla="*/ 2147483647 h 86"/>
              <a:gd name="T72" fmla="*/ 2147483647 w 196"/>
              <a:gd name="T73" fmla="*/ 2147483647 h 86"/>
              <a:gd name="T74" fmla="*/ 2147483647 w 196"/>
              <a:gd name="T75" fmla="*/ 2147483647 h 86"/>
              <a:gd name="T76" fmla="*/ 2147483647 w 196"/>
              <a:gd name="T77" fmla="*/ 2147483647 h 86"/>
              <a:gd name="T78" fmla="*/ 2147483647 w 196"/>
              <a:gd name="T79" fmla="*/ 2147483647 h 86"/>
              <a:gd name="T80" fmla="*/ 2147483647 w 196"/>
              <a:gd name="T81" fmla="*/ 2147483647 h 86"/>
              <a:gd name="T82" fmla="*/ 2147483647 w 196"/>
              <a:gd name="T83" fmla="*/ 2147483647 h 86"/>
              <a:gd name="T84" fmla="*/ 2147483647 w 196"/>
              <a:gd name="T85" fmla="*/ 2147483647 h 86"/>
              <a:gd name="T86" fmla="*/ 2147483647 w 196"/>
              <a:gd name="T87" fmla="*/ 2147483647 h 86"/>
              <a:gd name="T88" fmla="*/ 2147483647 w 196"/>
              <a:gd name="T89" fmla="*/ 2147483647 h 86"/>
              <a:gd name="T90" fmla="*/ 2147483647 w 196"/>
              <a:gd name="T91" fmla="*/ 2147483647 h 86"/>
              <a:gd name="T92" fmla="*/ 2147483647 w 196"/>
              <a:gd name="T93" fmla="*/ 2147483647 h 86"/>
              <a:gd name="T94" fmla="*/ 2147483647 w 196"/>
              <a:gd name="T95" fmla="*/ 2147483647 h 86"/>
              <a:gd name="T96" fmla="*/ 2147483647 w 196"/>
              <a:gd name="T97" fmla="*/ 2147483647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86"/>
              <a:gd name="T149" fmla="*/ 196 w 196"/>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86">
                <a:moveTo>
                  <a:pt x="87" y="56"/>
                </a:moveTo>
                <a:lnTo>
                  <a:pt x="196" y="56"/>
                </a:lnTo>
                <a:lnTo>
                  <a:pt x="196" y="33"/>
                </a:lnTo>
                <a:lnTo>
                  <a:pt x="87" y="33"/>
                </a:lnTo>
                <a:lnTo>
                  <a:pt x="98" y="21"/>
                </a:lnTo>
                <a:lnTo>
                  <a:pt x="108" y="12"/>
                </a:lnTo>
                <a:lnTo>
                  <a:pt x="110" y="8"/>
                </a:lnTo>
                <a:lnTo>
                  <a:pt x="110" y="4"/>
                </a:lnTo>
                <a:lnTo>
                  <a:pt x="108" y="2"/>
                </a:lnTo>
                <a:lnTo>
                  <a:pt x="102" y="0"/>
                </a:lnTo>
                <a:lnTo>
                  <a:pt x="100" y="6"/>
                </a:lnTo>
                <a:lnTo>
                  <a:pt x="98" y="10"/>
                </a:lnTo>
                <a:lnTo>
                  <a:pt x="93" y="14"/>
                </a:lnTo>
                <a:lnTo>
                  <a:pt x="87" y="17"/>
                </a:lnTo>
                <a:lnTo>
                  <a:pt x="70" y="23"/>
                </a:lnTo>
                <a:lnTo>
                  <a:pt x="52" y="29"/>
                </a:lnTo>
                <a:lnTo>
                  <a:pt x="33" y="31"/>
                </a:lnTo>
                <a:lnTo>
                  <a:pt x="18" y="35"/>
                </a:lnTo>
                <a:lnTo>
                  <a:pt x="6" y="39"/>
                </a:lnTo>
                <a:lnTo>
                  <a:pt x="0" y="40"/>
                </a:lnTo>
                <a:lnTo>
                  <a:pt x="0" y="42"/>
                </a:lnTo>
                <a:lnTo>
                  <a:pt x="0" y="44"/>
                </a:lnTo>
                <a:lnTo>
                  <a:pt x="0" y="46"/>
                </a:lnTo>
                <a:lnTo>
                  <a:pt x="6" y="50"/>
                </a:lnTo>
                <a:lnTo>
                  <a:pt x="18" y="52"/>
                </a:lnTo>
                <a:lnTo>
                  <a:pt x="33" y="56"/>
                </a:lnTo>
                <a:lnTo>
                  <a:pt x="52" y="60"/>
                </a:lnTo>
                <a:lnTo>
                  <a:pt x="70" y="63"/>
                </a:lnTo>
                <a:lnTo>
                  <a:pt x="87" y="69"/>
                </a:lnTo>
                <a:lnTo>
                  <a:pt x="93" y="73"/>
                </a:lnTo>
                <a:lnTo>
                  <a:pt x="98" y="77"/>
                </a:lnTo>
                <a:lnTo>
                  <a:pt x="100" y="81"/>
                </a:lnTo>
                <a:lnTo>
                  <a:pt x="102" y="86"/>
                </a:lnTo>
                <a:lnTo>
                  <a:pt x="108" y="86"/>
                </a:lnTo>
                <a:lnTo>
                  <a:pt x="110" y="85"/>
                </a:lnTo>
                <a:lnTo>
                  <a:pt x="110" y="81"/>
                </a:lnTo>
                <a:lnTo>
                  <a:pt x="108" y="75"/>
                </a:lnTo>
                <a:lnTo>
                  <a:pt x="98" y="65"/>
                </a:lnTo>
                <a:lnTo>
                  <a:pt x="87" y="56"/>
                </a:lnTo>
                <a:close/>
              </a:path>
            </a:pathLst>
          </a:custGeom>
          <a:solidFill>
            <a:srgbClr val="00923F"/>
          </a:solidFill>
          <a:ln w="9525">
            <a:noFill/>
            <a:round/>
            <a:headEnd/>
            <a:tailEnd/>
          </a:ln>
        </p:spPr>
        <p:txBody>
          <a:bodyPr/>
          <a:lstStyle/>
          <a:p>
            <a:endParaRPr lang="en-US"/>
          </a:p>
        </p:txBody>
      </p:sp>
      <p:sp>
        <p:nvSpPr>
          <p:cNvPr id="5177" name="Rectangle 188"/>
          <p:cNvSpPr>
            <a:spLocks noChangeArrowheads="1"/>
          </p:cNvSpPr>
          <p:nvPr/>
        </p:nvSpPr>
        <p:spPr bwMode="auto">
          <a:xfrm>
            <a:off x="5292725" y="2947988"/>
            <a:ext cx="530225"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00923F"/>
                </a:solidFill>
                <a:latin typeface="Times New Roman" pitchFamily="18" charset="0"/>
                <a:cs typeface="Arial" charset="0"/>
              </a:rPr>
              <a:t>shift</a:t>
            </a:r>
            <a:endParaRPr lang="en-US" b="0" i="0">
              <a:cs typeface="Arial" charset="0"/>
            </a:endParaRPr>
          </a:p>
        </p:txBody>
      </p:sp>
      <p:sp>
        <p:nvSpPr>
          <p:cNvPr id="5178" name="Rectangle 189"/>
          <p:cNvSpPr>
            <a:spLocks noChangeArrowheads="1"/>
          </p:cNvSpPr>
          <p:nvPr/>
        </p:nvSpPr>
        <p:spPr bwMode="auto">
          <a:xfrm>
            <a:off x="5286375" y="2630488"/>
            <a:ext cx="587375" cy="347662"/>
          </a:xfrm>
          <a:prstGeom prst="rect">
            <a:avLst/>
          </a:prstGeom>
          <a:noFill/>
          <a:ln w="9525">
            <a:noFill/>
            <a:miter lim="800000"/>
            <a:headEnd/>
            <a:tailEnd/>
          </a:ln>
        </p:spPr>
        <p:txBody>
          <a:bodyPr wrap="none" lIns="0" tIns="0" rIns="0" bIns="0">
            <a:spAutoFit/>
          </a:bodyPr>
          <a:lstStyle/>
          <a:p>
            <a:pPr eaLnBrk="1" hangingPunct="1"/>
            <a:r>
              <a:rPr lang="en-US" sz="1900" b="0" i="0">
                <a:solidFill>
                  <a:srgbClr val="00923F"/>
                </a:solidFill>
                <a:latin typeface="Symbol" pitchFamily="18" charset="2"/>
                <a:cs typeface="Arial" charset="0"/>
              </a:rPr>
              <a:t>1.5s</a:t>
            </a:r>
            <a:endParaRPr lang="en-US" b="0" i="0">
              <a:cs typeface="Arial" charset="0"/>
            </a:endParaRPr>
          </a:p>
        </p:txBody>
      </p:sp>
      <p:sp>
        <p:nvSpPr>
          <p:cNvPr id="5179" name="Freeform 190"/>
          <p:cNvSpPr>
            <a:spLocks/>
          </p:cNvSpPr>
          <p:nvPr/>
        </p:nvSpPr>
        <p:spPr bwMode="auto">
          <a:xfrm>
            <a:off x="5351463" y="3273425"/>
            <a:ext cx="312737" cy="136525"/>
          </a:xfrm>
          <a:custGeom>
            <a:avLst/>
            <a:gdLst>
              <a:gd name="T0" fmla="*/ 0 w 197"/>
              <a:gd name="T1" fmla="*/ 2147483647 h 86"/>
              <a:gd name="T2" fmla="*/ 2147483647 w 197"/>
              <a:gd name="T3" fmla="*/ 2147483647 h 86"/>
              <a:gd name="T4" fmla="*/ 2147483647 w 197"/>
              <a:gd name="T5" fmla="*/ 2147483647 h 86"/>
              <a:gd name="T6" fmla="*/ 2147483647 w 197"/>
              <a:gd name="T7" fmla="*/ 0 h 86"/>
              <a:gd name="T8" fmla="*/ 2147483647 w 197"/>
              <a:gd name="T9" fmla="*/ 0 h 86"/>
              <a:gd name="T10" fmla="*/ 2147483647 w 197"/>
              <a:gd name="T11" fmla="*/ 0 h 86"/>
              <a:gd name="T12" fmla="*/ 2147483647 w 197"/>
              <a:gd name="T13" fmla="*/ 0 h 86"/>
              <a:gd name="T14" fmla="*/ 2147483647 w 197"/>
              <a:gd name="T15" fmla="*/ 0 h 86"/>
              <a:gd name="T16" fmla="*/ 2147483647 w 197"/>
              <a:gd name="T17" fmla="*/ 0 h 86"/>
              <a:gd name="T18" fmla="*/ 2147483647 w 197"/>
              <a:gd name="T19" fmla="*/ 0 h 86"/>
              <a:gd name="T20" fmla="*/ 2147483647 w 197"/>
              <a:gd name="T21" fmla="*/ 0 h 86"/>
              <a:gd name="T22" fmla="*/ 2147483647 w 197"/>
              <a:gd name="T23" fmla="*/ 0 h 86"/>
              <a:gd name="T24" fmla="*/ 2147483647 w 197"/>
              <a:gd name="T25" fmla="*/ 0 h 86"/>
              <a:gd name="T26" fmla="*/ 2147483647 w 197"/>
              <a:gd name="T27" fmla="*/ 0 h 86"/>
              <a:gd name="T28" fmla="*/ 2147483647 w 197"/>
              <a:gd name="T29" fmla="*/ 0 h 86"/>
              <a:gd name="T30" fmla="*/ 2147483647 w 197"/>
              <a:gd name="T31" fmla="*/ 0 h 86"/>
              <a:gd name="T32" fmla="*/ 2147483647 w 197"/>
              <a:gd name="T33" fmla="*/ 0 h 86"/>
              <a:gd name="T34" fmla="*/ 2147483647 w 197"/>
              <a:gd name="T35" fmla="*/ 0 h 86"/>
              <a:gd name="T36" fmla="*/ 2147483647 w 197"/>
              <a:gd name="T37" fmla="*/ 2147483647 h 86"/>
              <a:gd name="T38" fmla="*/ 2147483647 w 197"/>
              <a:gd name="T39" fmla="*/ 2147483647 h 86"/>
              <a:gd name="T40" fmla="*/ 2147483647 w 197"/>
              <a:gd name="T41" fmla="*/ 2147483647 h 86"/>
              <a:gd name="T42" fmla="*/ 2147483647 w 197"/>
              <a:gd name="T43" fmla="*/ 2147483647 h 86"/>
              <a:gd name="T44" fmla="*/ 2147483647 w 197"/>
              <a:gd name="T45" fmla="*/ 2147483647 h 86"/>
              <a:gd name="T46" fmla="*/ 2147483647 w 197"/>
              <a:gd name="T47" fmla="*/ 2147483647 h 86"/>
              <a:gd name="T48" fmla="*/ 2147483647 w 197"/>
              <a:gd name="T49" fmla="*/ 2147483647 h 86"/>
              <a:gd name="T50" fmla="*/ 2147483647 w 197"/>
              <a:gd name="T51" fmla="*/ 2147483647 h 86"/>
              <a:gd name="T52" fmla="*/ 2147483647 w 197"/>
              <a:gd name="T53" fmla="*/ 2147483647 h 86"/>
              <a:gd name="T54" fmla="*/ 2147483647 w 197"/>
              <a:gd name="T55" fmla="*/ 2147483647 h 86"/>
              <a:gd name="T56" fmla="*/ 2147483647 w 197"/>
              <a:gd name="T57" fmla="*/ 2147483647 h 86"/>
              <a:gd name="T58" fmla="*/ 2147483647 w 197"/>
              <a:gd name="T59" fmla="*/ 2147483647 h 86"/>
              <a:gd name="T60" fmla="*/ 2147483647 w 197"/>
              <a:gd name="T61" fmla="*/ 2147483647 h 86"/>
              <a:gd name="T62" fmla="*/ 2147483647 w 197"/>
              <a:gd name="T63" fmla="*/ 2147483647 h 86"/>
              <a:gd name="T64" fmla="*/ 2147483647 w 197"/>
              <a:gd name="T65" fmla="*/ 2147483647 h 86"/>
              <a:gd name="T66" fmla="*/ 2147483647 w 197"/>
              <a:gd name="T67" fmla="*/ 2147483647 h 86"/>
              <a:gd name="T68" fmla="*/ 2147483647 w 197"/>
              <a:gd name="T69" fmla="*/ 2147483647 h 86"/>
              <a:gd name="T70" fmla="*/ 2147483647 w 197"/>
              <a:gd name="T71" fmla="*/ 2147483647 h 86"/>
              <a:gd name="T72" fmla="*/ 2147483647 w 197"/>
              <a:gd name="T73" fmla="*/ 2147483647 h 86"/>
              <a:gd name="T74" fmla="*/ 2147483647 w 197"/>
              <a:gd name="T75" fmla="*/ 2147483647 h 86"/>
              <a:gd name="T76" fmla="*/ 2147483647 w 197"/>
              <a:gd name="T77" fmla="*/ 2147483647 h 86"/>
              <a:gd name="T78" fmla="*/ 2147483647 w 197"/>
              <a:gd name="T79" fmla="*/ 2147483647 h 86"/>
              <a:gd name="T80" fmla="*/ 2147483647 w 197"/>
              <a:gd name="T81" fmla="*/ 2147483647 h 86"/>
              <a:gd name="T82" fmla="*/ 2147483647 w 197"/>
              <a:gd name="T83" fmla="*/ 2147483647 h 86"/>
              <a:gd name="T84" fmla="*/ 2147483647 w 197"/>
              <a:gd name="T85" fmla="*/ 2147483647 h 86"/>
              <a:gd name="T86" fmla="*/ 2147483647 w 197"/>
              <a:gd name="T87" fmla="*/ 2147483647 h 86"/>
              <a:gd name="T88" fmla="*/ 2147483647 w 197"/>
              <a:gd name="T89" fmla="*/ 2147483647 h 86"/>
              <a:gd name="T90" fmla="*/ 2147483647 w 197"/>
              <a:gd name="T91" fmla="*/ 2147483647 h 86"/>
              <a:gd name="T92" fmla="*/ 2147483647 w 197"/>
              <a:gd name="T93" fmla="*/ 2147483647 h 86"/>
              <a:gd name="T94" fmla="*/ 2147483647 w 197"/>
              <a:gd name="T95" fmla="*/ 2147483647 h 86"/>
              <a:gd name="T96" fmla="*/ 2147483647 w 197"/>
              <a:gd name="T97" fmla="*/ 2147483647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
              <a:gd name="T148" fmla="*/ 0 h 86"/>
              <a:gd name="T149" fmla="*/ 197 w 197"/>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 h="86">
                <a:moveTo>
                  <a:pt x="109" y="56"/>
                </a:moveTo>
                <a:lnTo>
                  <a:pt x="0" y="56"/>
                </a:lnTo>
                <a:lnTo>
                  <a:pt x="0" y="33"/>
                </a:lnTo>
                <a:lnTo>
                  <a:pt x="109" y="33"/>
                </a:lnTo>
                <a:lnTo>
                  <a:pt x="98" y="21"/>
                </a:lnTo>
                <a:lnTo>
                  <a:pt x="90" y="12"/>
                </a:lnTo>
                <a:lnTo>
                  <a:pt x="86" y="8"/>
                </a:lnTo>
                <a:lnTo>
                  <a:pt x="86" y="4"/>
                </a:lnTo>
                <a:lnTo>
                  <a:pt x="88" y="2"/>
                </a:lnTo>
                <a:lnTo>
                  <a:pt x="94" y="0"/>
                </a:lnTo>
                <a:lnTo>
                  <a:pt x="96" y="0"/>
                </a:lnTo>
                <a:lnTo>
                  <a:pt x="96" y="6"/>
                </a:lnTo>
                <a:lnTo>
                  <a:pt x="99" y="10"/>
                </a:lnTo>
                <a:lnTo>
                  <a:pt x="103" y="14"/>
                </a:lnTo>
                <a:lnTo>
                  <a:pt x="111" y="17"/>
                </a:lnTo>
                <a:lnTo>
                  <a:pt x="126" y="23"/>
                </a:lnTo>
                <a:lnTo>
                  <a:pt x="145" y="29"/>
                </a:lnTo>
                <a:lnTo>
                  <a:pt x="163" y="31"/>
                </a:lnTo>
                <a:lnTo>
                  <a:pt x="180" y="35"/>
                </a:lnTo>
                <a:lnTo>
                  <a:pt x="192" y="39"/>
                </a:lnTo>
                <a:lnTo>
                  <a:pt x="197" y="40"/>
                </a:lnTo>
                <a:lnTo>
                  <a:pt x="197" y="42"/>
                </a:lnTo>
                <a:lnTo>
                  <a:pt x="197" y="44"/>
                </a:lnTo>
                <a:lnTo>
                  <a:pt x="197" y="46"/>
                </a:lnTo>
                <a:lnTo>
                  <a:pt x="192" y="50"/>
                </a:lnTo>
                <a:lnTo>
                  <a:pt x="180" y="52"/>
                </a:lnTo>
                <a:lnTo>
                  <a:pt x="163" y="56"/>
                </a:lnTo>
                <a:lnTo>
                  <a:pt x="145" y="60"/>
                </a:lnTo>
                <a:lnTo>
                  <a:pt x="126" y="63"/>
                </a:lnTo>
                <a:lnTo>
                  <a:pt x="111" y="69"/>
                </a:lnTo>
                <a:lnTo>
                  <a:pt x="103" y="73"/>
                </a:lnTo>
                <a:lnTo>
                  <a:pt x="99" y="77"/>
                </a:lnTo>
                <a:lnTo>
                  <a:pt x="96" y="81"/>
                </a:lnTo>
                <a:lnTo>
                  <a:pt x="96" y="86"/>
                </a:lnTo>
                <a:lnTo>
                  <a:pt x="94" y="86"/>
                </a:lnTo>
                <a:lnTo>
                  <a:pt x="88" y="86"/>
                </a:lnTo>
                <a:lnTo>
                  <a:pt x="86" y="85"/>
                </a:lnTo>
                <a:lnTo>
                  <a:pt x="86" y="81"/>
                </a:lnTo>
                <a:lnTo>
                  <a:pt x="88" y="75"/>
                </a:lnTo>
                <a:lnTo>
                  <a:pt x="98" y="65"/>
                </a:lnTo>
                <a:lnTo>
                  <a:pt x="109" y="56"/>
                </a:lnTo>
                <a:close/>
              </a:path>
            </a:pathLst>
          </a:custGeom>
          <a:solidFill>
            <a:srgbClr val="00923F"/>
          </a:solidFill>
          <a:ln w="9525">
            <a:noFill/>
            <a:round/>
            <a:headEnd/>
            <a:tailEnd/>
          </a:ln>
        </p:spPr>
        <p:txBody>
          <a:bodyPr/>
          <a:lstStyle/>
          <a:p>
            <a:endParaRPr lang="en-US"/>
          </a:p>
        </p:txBody>
      </p:sp>
      <p:sp>
        <p:nvSpPr>
          <p:cNvPr id="5180" name="Rectangle 191"/>
          <p:cNvSpPr>
            <a:spLocks noChangeArrowheads="1"/>
          </p:cNvSpPr>
          <p:nvPr/>
        </p:nvSpPr>
        <p:spPr bwMode="auto">
          <a:xfrm>
            <a:off x="4075113" y="3524250"/>
            <a:ext cx="1090612"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FFFFFF"/>
                </a:solidFill>
                <a:latin typeface="Times New Roman" pitchFamily="18" charset="0"/>
                <a:cs typeface="Arial" charset="0"/>
              </a:rPr>
              <a:t>Six Sigma</a:t>
            </a:r>
            <a:endParaRPr lang="en-US" b="0" i="0">
              <a:cs typeface="Arial" charset="0"/>
            </a:endParaRPr>
          </a:p>
        </p:txBody>
      </p:sp>
      <p:sp>
        <p:nvSpPr>
          <p:cNvPr id="5181" name="Rectangle 192"/>
          <p:cNvSpPr>
            <a:spLocks noChangeArrowheads="1"/>
          </p:cNvSpPr>
          <p:nvPr/>
        </p:nvSpPr>
        <p:spPr bwMode="auto">
          <a:xfrm>
            <a:off x="4208463" y="3792538"/>
            <a:ext cx="835025"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FFFFFF"/>
                </a:solidFill>
                <a:latin typeface="Times New Roman" pitchFamily="18" charset="0"/>
                <a:cs typeface="Arial" charset="0"/>
              </a:rPr>
              <a:t>Process</a:t>
            </a:r>
            <a:endParaRPr lang="en-US" b="0" i="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85924"/>
          </a:xfrm>
        </p:spPr>
        <p:txBody>
          <a:bodyPr/>
          <a:lstStyle/>
          <a:p>
            <a:pPr algn="r" rtl="1">
              <a:buNone/>
            </a:pPr>
            <a:r>
              <a:rPr lang="fa-IR" dirty="0">
                <a:latin typeface="Times New Roman" pitchFamily="18" charset="0"/>
                <a:cs typeface="Times New Roman" pitchFamily="18" charset="0"/>
              </a:rPr>
              <a:t>هدف شش سیگما رساندن میزان خطا به </a:t>
            </a:r>
            <a:r>
              <a:rPr lang="fa-IR" dirty="0" smtClean="0">
                <a:latin typeface="Times New Roman" pitchFamily="18" charset="0"/>
                <a:cs typeface="Times New Roman" pitchFamily="18" charset="0"/>
              </a:rPr>
              <a:t>3.4در </a:t>
            </a:r>
            <a:r>
              <a:rPr lang="fa-IR" dirty="0">
                <a:latin typeface="Times New Roman" pitchFamily="18" charset="0"/>
                <a:cs typeface="Times New Roman" pitchFamily="18" charset="0"/>
              </a:rPr>
              <a:t>میلیون است.  یعنی رسیدن به 999998 /99 دقت یا خطای تقریبا صفر.</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dirty="0" smtClean="0"/>
              <a:t>اگر فرايند در سطح شش سيگما تعريف شود، قابليت فرايند </a:t>
            </a:r>
          </a:p>
          <a:p>
            <a:pPr algn="r">
              <a:buNone/>
            </a:pPr>
            <a:r>
              <a:rPr lang="fa-IR" dirty="0" smtClean="0"/>
              <a:t>به اندازه اي افزايش پيدا مي كند كه در صورت انتقال  ميانگين فرايند در طول زمان براساس شرایط تولید به اندازه 1.5 سیگمااز مقدار اولیه میانگین،تنها 3.4 محصول معیوب،در هرمیلیون واحد محصول ایجاد می شود.</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None/>
            </a:pPr>
            <a:r>
              <a:rPr lang="fa-IR" dirty="0" smtClean="0">
                <a:latin typeface="Times New Roman" pitchFamily="18" charset="0"/>
                <a:cs typeface="Times New Roman" pitchFamily="18" charset="0"/>
              </a:rPr>
              <a:t>شش </a:t>
            </a:r>
            <a:r>
              <a:rPr lang="fa-IR" dirty="0">
                <a:latin typeface="Times New Roman" pitchFamily="18" charset="0"/>
                <a:cs typeface="Times New Roman" pitchFamily="18" charset="0"/>
              </a:rPr>
              <a:t>سیگما یک روش دقیق آمار و ارقامی است که هدف آن بهبود کیفیت هر چیز با از بین بردن عیوب و نواقص مرحله فرآیند آن است. </a:t>
            </a:r>
            <a:r>
              <a:rPr lang="fa-IR" dirty="0" smtClean="0">
                <a:latin typeface="Times New Roman" pitchFamily="18" charset="0"/>
                <a:cs typeface="Times New Roman" pitchFamily="18" charset="0"/>
              </a:rPr>
              <a:t>در این روش از فرمول  </a:t>
            </a:r>
            <a:endParaRPr lang="en-US" dirty="0">
              <a:latin typeface="Times New Roman" pitchFamily="18" charset="0"/>
              <a:cs typeface="Times New Roman" pitchFamily="18" charset="0"/>
            </a:endParaRPr>
          </a:p>
          <a:p>
            <a:pPr algn="r">
              <a:buNone/>
            </a:pPr>
            <a:r>
              <a:rPr lang="fa-I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DMAIC</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(Define, Measure, Analyze, Improve, Control)</a:t>
            </a:r>
          </a:p>
          <a:p>
            <a:pPr algn="r">
              <a:buNone/>
            </a:pPr>
            <a:r>
              <a:rPr lang="en-US" dirty="0">
                <a:latin typeface="Times New Roman" pitchFamily="18" charset="0"/>
                <a:cs typeface="Times New Roman" pitchFamily="18" charset="0"/>
              </a:rPr>
              <a:t> </a:t>
            </a:r>
          </a:p>
          <a:p>
            <a:pPr algn="r">
              <a:buNone/>
            </a:pPr>
            <a:r>
              <a:rPr lang="fa-IR" dirty="0">
                <a:latin typeface="Times New Roman" pitchFamily="18" charset="0"/>
                <a:cs typeface="Times New Roman" pitchFamily="18" charset="0"/>
              </a:rPr>
              <a:t>استفاده میشود که </a:t>
            </a:r>
            <a:r>
              <a:rPr lang="fa-IR" dirty="0" smtClean="0">
                <a:latin typeface="Times New Roman" pitchFamily="18" charset="0"/>
                <a:cs typeface="Times New Roman" pitchFamily="18" charset="0"/>
              </a:rPr>
              <a:t>به </a:t>
            </a:r>
            <a:r>
              <a:rPr lang="fa-IR" dirty="0">
                <a:latin typeface="Times New Roman" pitchFamily="18" charset="0"/>
                <a:cs typeface="Times New Roman" pitchFamily="18" charset="0"/>
              </a:rPr>
              <a:t>ترتیب شامل </a:t>
            </a:r>
            <a:r>
              <a:rPr lang="fa-IR" b="1" dirty="0">
                <a:latin typeface="Times New Roman" pitchFamily="18" charset="0"/>
                <a:cs typeface="Times New Roman" pitchFamily="18" charset="0"/>
              </a:rPr>
              <a:t>فاز تعیین؛ فاز اندازه </a:t>
            </a:r>
            <a:r>
              <a:rPr lang="fa-IR" b="1" dirty="0" smtClean="0">
                <a:latin typeface="Times New Roman" pitchFamily="18" charset="0"/>
                <a:cs typeface="Times New Roman" pitchFamily="18" charset="0"/>
              </a:rPr>
              <a:t>گیری؛ </a:t>
            </a:r>
            <a:r>
              <a:rPr lang="fa-IR" b="1" dirty="0">
                <a:latin typeface="Times New Roman" pitchFamily="18" charset="0"/>
                <a:cs typeface="Times New Roman" pitchFamily="18" charset="0"/>
              </a:rPr>
              <a:t>فاز آنالیز؛ فاز بهبود و فاز کنترل</a:t>
            </a:r>
            <a:r>
              <a:rPr lang="fa-IR" dirty="0">
                <a:latin typeface="Times New Roman" pitchFamily="18" charset="0"/>
                <a:cs typeface="Times New Roman" pitchFamily="18" charset="0"/>
              </a:rPr>
              <a:t> میباشد.</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fa-IR" b="1" dirty="0" smtClean="0"/>
              <a:t>از نظر متدولوژی</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dirty="0" smtClean="0">
                <a:latin typeface="Times New Roman" pitchFamily="18" charset="0"/>
                <a:cs typeface="Times New Roman" pitchFamily="18" charset="0"/>
              </a:rPr>
              <a:t>برای </a:t>
            </a:r>
            <a:r>
              <a:rPr lang="fa-IR" dirty="0">
                <a:latin typeface="Times New Roman" pitchFamily="18" charset="0"/>
                <a:cs typeface="Times New Roman" pitchFamily="18" charset="0"/>
              </a:rPr>
              <a:t>پیاده کردن هر روش بطور موفق احتیاج به مدیریت صحیح  در سطح کوچک و بزرگ است که عیب و نواقص را ببینند و در زمان مناسب با ابزار مناسب و به شیوه مناسب در جهت رفع آنان اقدام نمایند.</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a:r>
              <a:rPr lang="fa-IR" b="1" dirty="0" smtClean="0">
                <a:cs typeface="B Nazanin" pitchFamily="2" charset="-78"/>
              </a:rPr>
              <a:t>از نظر سیستم مدیریت</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19043"/>
          </a:xfrm>
        </p:spPr>
        <p:txBody>
          <a:bodyPr/>
          <a:lstStyle/>
          <a:p>
            <a:pPr algn="r">
              <a:buNone/>
            </a:pPr>
            <a:r>
              <a:rPr lang="fa-IR" dirty="0" smtClean="0">
                <a:latin typeface="Times New Roman" pitchFamily="18" charset="0"/>
                <a:cs typeface="Times New Roman" pitchFamily="18" charset="0"/>
              </a:rPr>
              <a:t>1- شمارش نارسایی ها</a:t>
            </a:r>
          </a:p>
          <a:p>
            <a:pPr algn="r">
              <a:buNone/>
            </a:pPr>
            <a:r>
              <a:rPr lang="fa-IR" dirty="0" smtClean="0">
                <a:latin typeface="Times New Roman" pitchFamily="18" charset="0"/>
                <a:cs typeface="Times New Roman" pitchFamily="18" charset="0"/>
              </a:rPr>
              <a:t>2-اندازه گیری تغییرات</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r"/>
            <a:r>
              <a:rPr lang="fa-IR" dirty="0" smtClean="0">
                <a:latin typeface="Times New Roman" pitchFamily="18" charset="0"/>
                <a:cs typeface="Times New Roman" pitchFamily="18" charset="0"/>
              </a:rPr>
              <a:t>نشان دادن نارسایی ها به صورت عددی</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lvl="0" algn="r"/>
            <a:r>
              <a:rPr lang="en-US" sz="4400" dirty="0" smtClean="0">
                <a:latin typeface="Times New Roman" pitchFamily="18" charset="0"/>
                <a:cs typeface="Times New Roman" pitchFamily="18" charset="0"/>
              </a:rPr>
              <a:t>Measure Outcome</a:t>
            </a:r>
            <a:br>
              <a:rPr lang="en-US" sz="4400" dirty="0" smtClean="0">
                <a:latin typeface="Times New Roman" pitchFamily="18" charset="0"/>
                <a:cs typeface="Times New Roman" pitchFamily="18" charset="0"/>
              </a:rPr>
            </a:br>
            <a:r>
              <a:rPr lang="fa-IR" dirty="0" smtClean="0">
                <a:latin typeface="Times New Roman" pitchFamily="18" charset="0"/>
                <a:cs typeface="Times New Roman" pitchFamily="18" charset="0"/>
              </a:rPr>
              <a:t>1- شمارش نارسایی ها</a:t>
            </a:r>
            <a:br>
              <a:rPr lang="fa-IR"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dirty="0">
                <a:latin typeface="Times New Roman" pitchFamily="18" charset="0"/>
                <a:cs typeface="Times New Roman" pitchFamily="18" charset="0"/>
              </a:rPr>
              <a:t>فرض کنید 143 آزمایش از </a:t>
            </a:r>
            <a:r>
              <a:rPr lang="fa-IR" dirty="0" smtClean="0">
                <a:latin typeface="Times New Roman" pitchFamily="18" charset="0"/>
                <a:cs typeface="Times New Roman" pitchFamily="18" charset="0"/>
              </a:rPr>
              <a:t>مراجعین دارید </a:t>
            </a:r>
            <a:r>
              <a:rPr lang="fa-IR" dirty="0">
                <a:latin typeface="Times New Roman" pitchFamily="18" charset="0"/>
                <a:cs typeface="Times New Roman" pitchFamily="18" charset="0"/>
              </a:rPr>
              <a:t>که ظرف 4 روز باید جواب آماده باشد.  از این تعداد 123 آزمایش تا روز چهارم انجام شده.  20 </a:t>
            </a:r>
            <a:r>
              <a:rPr lang="fa-IR" dirty="0" smtClean="0">
                <a:latin typeface="Times New Roman" pitchFamily="18" charset="0"/>
                <a:cs typeface="Times New Roman" pitchFamily="18" charset="0"/>
              </a:rPr>
              <a:t>مانده </a:t>
            </a:r>
            <a:r>
              <a:rPr lang="fa-IR" dirty="0">
                <a:latin typeface="Times New Roman" pitchFamily="18" charset="0"/>
                <a:cs typeface="Times New Roman" pitchFamily="18" charset="0"/>
              </a:rPr>
              <a:t>یعنی ضعف کار.</a:t>
            </a:r>
            <a:endParaRPr lang="en-US" dirty="0">
              <a:latin typeface="Times New Roman" pitchFamily="18" charset="0"/>
              <a:cs typeface="Times New Roman" pitchFamily="18" charset="0"/>
            </a:endParaRPr>
          </a:p>
          <a:p>
            <a:pPr>
              <a:buNone/>
            </a:pPr>
            <a:r>
              <a:rPr lang="fa-IR"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6324" t="27780" r="44081" b="1539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7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57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62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1785926"/>
            <a:ext cx="5000660" cy="1200158"/>
          </a:xfrm>
          <a:prstGeom prst="rect">
            <a:avLst/>
          </a:prstGeom>
          <a:noFill/>
        </p:spPr>
      </p:pic>
      <p:sp>
        <p:nvSpPr>
          <p:cNvPr id="162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5984" y="3786190"/>
            <a:ext cx="4214842" cy="123161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ph idx="1"/>
          </p:nvPr>
        </p:nvGraphicFramePr>
        <p:xfrm>
          <a:off x="285720" y="0"/>
          <a:ext cx="8286808" cy="5430044"/>
        </p:xfrm>
        <a:graphic>
          <a:graphicData uri="http://schemas.openxmlformats.org/presentationml/2006/ole">
            <p:oleObj spid="_x0000_s193538" name="Presentation" r:id="rId3" imgW="4495743" imgH="3372450" progId="PowerPoint.Show.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21101" t="45621" r="20829" b="17312"/>
          <a:stretch>
            <a:fillRect/>
          </a:stretch>
        </p:blipFill>
        <p:spPr bwMode="auto">
          <a:xfrm>
            <a:off x="1740042" y="2388356"/>
            <a:ext cx="5663916" cy="27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21680" t="46245" r="31239" b="11660"/>
          <a:stretch>
            <a:fillRect/>
          </a:stretch>
        </p:blipFill>
        <p:spPr bwMode="auto">
          <a:xfrm>
            <a:off x="2428860" y="1857364"/>
            <a:ext cx="4592092" cy="3079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500042"/>
            <a:ext cx="8229600" cy="4525963"/>
          </a:xfrm>
        </p:spPr>
        <p:txBody>
          <a:bodyPr/>
          <a:lstStyle/>
          <a:p>
            <a:pPr algn="r">
              <a:buNone/>
            </a:pPr>
            <a:r>
              <a:rPr lang="fa-IR" dirty="0" smtClean="0">
                <a:latin typeface="Times New Roman" pitchFamily="18" charset="0"/>
                <a:cs typeface="Times New Roman" pitchFamily="18" charset="0"/>
              </a:rPr>
              <a:t>مثال:در یک آزمایشگاه سالانه 6000آزمایش ارجاع می شود بعد از بررسی معلوم شده که مدت زمان گردش کاری برای 200عدد از آنها رعایت نشده است نارسایی فرایند را مشخص نمایید</a:t>
            </a:r>
            <a:endParaRPr lang="en-US" dirty="0">
              <a:latin typeface="Times New Roman" pitchFamily="18" charset="0"/>
              <a:cs typeface="Times New Roman" pitchFamily="18" charset="0"/>
            </a:endParaRPr>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38" y="3857628"/>
            <a:ext cx="3857652" cy="771528"/>
          </a:xfrm>
          <a:prstGeom prst="rect">
            <a:avLst/>
          </a:prstGeom>
          <a:noFill/>
        </p:spPr>
      </p:pic>
      <p:pic>
        <p:nvPicPr>
          <p:cNvPr id="6"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472" y="2071678"/>
            <a:ext cx="5000660" cy="120015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21384" t="40316" r="30499" b="24111"/>
          <a:stretch>
            <a:fillRect/>
          </a:stretch>
        </p:blipFill>
        <p:spPr bwMode="auto">
          <a:xfrm>
            <a:off x="2225430" y="2443001"/>
            <a:ext cx="4693140" cy="2602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lgn="r"/>
            <a:r>
              <a:rPr lang="en-US" sz="4400" dirty="0" smtClean="0">
                <a:latin typeface="Times New Roman" pitchFamily="18" charset="0"/>
                <a:cs typeface="Times New Roman" pitchFamily="18" charset="0"/>
              </a:rPr>
              <a:t>Measure Variation</a:t>
            </a:r>
            <a:br>
              <a:rPr lang="en-US" sz="4400" dirty="0" smtClean="0">
                <a:latin typeface="Times New Roman" pitchFamily="18" charset="0"/>
                <a:cs typeface="Times New Roman" pitchFamily="18" charset="0"/>
              </a:rPr>
            </a:br>
            <a:r>
              <a:rPr lang="fa-IR" dirty="0" smtClean="0">
                <a:latin typeface="Times New Roman" pitchFamily="18" charset="0"/>
                <a:cs typeface="Times New Roman" pitchFamily="18" charset="0"/>
              </a:rPr>
              <a:t>2-اندازه گیری تغییرات</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000240"/>
            <a:ext cx="8229600" cy="2428892"/>
          </a:xfrm>
        </p:spPr>
        <p:txBody>
          <a:bodyPr/>
          <a:lstStyle/>
          <a:p>
            <a:pPr algn="r" rtl="1"/>
            <a:r>
              <a:rPr lang="fa-IR" b="1" dirty="0" smtClean="0">
                <a:latin typeface="Times New Roman" pitchFamily="18" charset="0"/>
                <a:cs typeface="Times New Roman" pitchFamily="18" charset="0"/>
              </a:rPr>
              <a:t>مثال:اگر</a:t>
            </a:r>
            <a:r>
              <a:rPr lang="en-US" b="1" dirty="0" smtClean="0">
                <a:latin typeface="Times New Roman" pitchFamily="18" charset="0"/>
                <a:cs typeface="Times New Roman" pitchFamily="18" charset="0"/>
              </a:rPr>
              <a:t>ATE=12%</a:t>
            </a:r>
            <a:r>
              <a:rPr lang="fa-IR" b="1" dirty="0" smtClean="0">
                <a:latin typeface="Times New Roman" pitchFamily="18" charset="0"/>
                <a:cs typeface="Times New Roman" pitchFamily="18" charset="0"/>
              </a:rPr>
              <a:t> و</a:t>
            </a:r>
            <a:r>
              <a:rPr lang="en-US" b="1" dirty="0" smtClean="0">
                <a:latin typeface="Times New Roman" pitchFamily="18" charset="0"/>
                <a:cs typeface="Times New Roman" pitchFamily="18" charset="0"/>
              </a:rPr>
              <a:t>CV=2%</a:t>
            </a:r>
            <a:r>
              <a:rPr lang="fa-IR" b="1" dirty="0" smtClean="0">
                <a:latin typeface="Times New Roman" pitchFamily="18" charset="0"/>
                <a:cs typeface="Times New Roman" pitchFamily="18" charset="0"/>
              </a:rPr>
              <a:t>باشداگر</a:t>
            </a:r>
            <a:r>
              <a:rPr lang="en-US" b="1" dirty="0" smtClean="0">
                <a:latin typeface="Times New Roman" pitchFamily="18" charset="0"/>
                <a:cs typeface="Times New Roman" pitchFamily="18" charset="0"/>
              </a:rPr>
              <a:t>bias </a:t>
            </a:r>
            <a:r>
              <a:rPr lang="fa-IR" b="1" dirty="0" smtClean="0">
                <a:latin typeface="Times New Roman" pitchFamily="18" charset="0"/>
                <a:cs typeface="Times New Roman" pitchFamily="18" charset="0"/>
              </a:rPr>
              <a:t>معادل </a:t>
            </a:r>
            <a:r>
              <a:rPr lang="en-US" b="1" dirty="0" smtClean="0">
                <a:latin typeface="Times New Roman" pitchFamily="18" charset="0"/>
                <a:cs typeface="Times New Roman" pitchFamily="18" charset="0"/>
              </a:rPr>
              <a:t>0%</a:t>
            </a:r>
            <a:r>
              <a:rPr lang="fa-IR" b="1" dirty="0" smtClean="0">
                <a:latin typeface="Times New Roman" pitchFamily="18" charset="0"/>
                <a:cs typeface="Times New Roman" pitchFamily="18" charset="0"/>
              </a:rPr>
              <a:t>باشد:</a:t>
            </a:r>
            <a:endParaRPr lang="en-US" b="1" dirty="0">
              <a:latin typeface="Times New Roman" pitchFamily="18" charset="0"/>
              <a:cs typeface="Times New Roman" pitchFamily="18" charset="0"/>
            </a:endParaRPr>
          </a:p>
        </p:txBody>
      </p:sp>
      <p:sp>
        <p:nvSpPr>
          <p:cNvPr id="323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3587"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5"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38538"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4611" name="Rectangle 3"/>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70" y="2214554"/>
            <a:ext cx="4786346" cy="157163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9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974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32" y="2357430"/>
            <a:ext cx="3357586" cy="12858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dirty="0" err="1" smtClean="0">
                <a:latin typeface="Times New Roman" pitchFamily="18" charset="0"/>
                <a:cs typeface="Times New Roman" pitchFamily="18" charset="0"/>
              </a:rPr>
              <a:t>Rozita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Khanafari</a:t>
            </a:r>
            <a:endParaRPr lang="en-US" b="1"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lgn="ctr">
              <a:buNone/>
            </a:pPr>
            <a:r>
              <a:rPr lang="fa-IR" b="1" dirty="0" smtClean="0">
                <a:latin typeface="Times New Roman" pitchFamily="18" charset="0"/>
                <a:cs typeface="Times New Roman" pitchFamily="18" charset="0"/>
              </a:rPr>
              <a:t>دانش آموخته آزمایشگاه پزشکی</a:t>
            </a:r>
            <a:endParaRPr lang="en-US" b="1" dirty="0" smtClean="0">
              <a:latin typeface="Times New Roman" pitchFamily="18" charset="0"/>
              <a:cs typeface="Times New Roman" pitchFamily="18" charset="0"/>
            </a:endParaRPr>
          </a:p>
          <a:p>
            <a:pPr algn="ctr">
              <a:buNone/>
            </a:pPr>
            <a:endParaRPr lang="fa-IR" dirty="0" smtClean="0">
              <a:latin typeface="Times New Roman" pitchFamily="18" charset="0"/>
              <a:cs typeface="Times New Roman" pitchFamily="18" charset="0"/>
            </a:endParaRPr>
          </a:p>
          <a:p>
            <a:pPr algn="ctr">
              <a:buNone/>
            </a:pPr>
            <a:r>
              <a:rPr lang="en-US" b="1" u="sng" dirty="0" smtClean="0">
                <a:latin typeface="Times New Roman" pitchFamily="18" charset="0"/>
                <a:cs typeface="Times New Roman" pitchFamily="18" charset="0"/>
                <a:hlinkClick r:id="rId2"/>
              </a:rPr>
              <a:t>Rozita_Kh2009@yahoo.com</a:t>
            </a:r>
            <a:endParaRPr lang="en-US" b="1" u="sng"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fa-I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a:srcRect l="21066" t="44071" r="24429" b="9091"/>
          <a:stretch>
            <a:fillRect/>
          </a:stretch>
        </p:blipFill>
        <p:spPr bwMode="auto">
          <a:xfrm>
            <a:off x="1913900" y="2030972"/>
            <a:ext cx="5316200" cy="3426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20354" t="40712" r="27390" b="16403"/>
          <a:stretch>
            <a:fillRect/>
          </a:stretch>
        </p:blipFill>
        <p:spPr bwMode="auto">
          <a:xfrm>
            <a:off x="2023579" y="2175557"/>
            <a:ext cx="5096841" cy="3137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2311146" y="2111915"/>
            <a:ext cx="4521708" cy="3264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cs typeface="B Nazanin" pitchFamily="2" charset="-78"/>
              </a:rPr>
              <a:t>DMAIC</a:t>
            </a:r>
            <a:endParaRPr lang="en-US" dirty="0" smtClean="0">
              <a:cs typeface="B Nazanin" pitchFamily="2" charset="-78"/>
            </a:endParaRPr>
          </a:p>
          <a:p>
            <a:pPr>
              <a:buNone/>
            </a:pPr>
            <a:r>
              <a:rPr lang="en-US" b="1" dirty="0" smtClean="0">
                <a:cs typeface="B Nazanin" pitchFamily="2" charset="-78"/>
              </a:rPr>
              <a:t>(Define, Measure, Analyze, Improve, Control)</a:t>
            </a:r>
            <a:endParaRPr lang="en-US" dirty="0" smtClean="0">
              <a:cs typeface="B Nazanin" pitchFamily="2" charset="-78"/>
            </a:endParaRPr>
          </a:p>
          <a:p>
            <a:endParaRPr lang="en-US" dirty="0"/>
          </a:p>
        </p:txBody>
      </p:sp>
      <p:sp>
        <p:nvSpPr>
          <p:cNvPr id="2" name="Title 1"/>
          <p:cNvSpPr>
            <a:spLocks noGrp="1"/>
          </p:cNvSpPr>
          <p:nvPr>
            <p:ph type="title"/>
          </p:nvPr>
        </p:nvSpPr>
        <p:spPr/>
        <p:txBody>
          <a:bodyPr>
            <a:normAutofit fontScale="90000"/>
          </a:bodyPr>
          <a:lstStyle/>
          <a:p>
            <a:pPr algn="r"/>
            <a:r>
              <a:rPr lang="fa-IR" b="1" dirty="0" smtClean="0"/>
              <a:t>*   بهبود سیستماتیک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85728"/>
          <a:ext cx="822960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900369"/>
          </a:xfrm>
        </p:spPr>
        <p:txBody>
          <a:bodyPr>
            <a:normAutofit lnSpcReduction="10000"/>
          </a:bodyPr>
          <a:lstStyle/>
          <a:p>
            <a:pPr algn="r">
              <a:buNone/>
            </a:pPr>
            <a:endParaRPr lang="en-US" b="1" dirty="0" smtClean="0">
              <a:latin typeface="Times New Roman" pitchFamily="18" charset="0"/>
              <a:cs typeface="Times New Roman" pitchFamily="18" charset="0"/>
            </a:endParaRPr>
          </a:p>
          <a:p>
            <a:pPr algn="r">
              <a:buNone/>
            </a:pPr>
            <a:r>
              <a:rPr lang="fa-IR" dirty="0" smtClean="0">
                <a:latin typeface="Times New Roman" pitchFamily="18" charset="0"/>
                <a:cs typeface="Times New Roman" pitchFamily="18" charset="0"/>
              </a:rPr>
              <a:t>مشخص کردن ،تعيين کردن ،معين کردن ،تعريف کردن کاری که باید انجام شود</a:t>
            </a:r>
            <a:r>
              <a:rPr lang="fa-IR"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r">
              <a:buNone/>
            </a:pPr>
            <a:endParaRPr lang="en-US" b="1" dirty="0" smtClean="0">
              <a:solidFill>
                <a:srgbClr val="00B0F0"/>
              </a:solidFill>
              <a:latin typeface="Times New Roman" pitchFamily="18" charset="0"/>
              <a:cs typeface="Times New Roman" pitchFamily="18" charset="0"/>
            </a:endParaRPr>
          </a:p>
          <a:p>
            <a:pPr algn="r" rtl="1"/>
            <a:r>
              <a:rPr lang="fa-IR" b="1" dirty="0" smtClean="0">
                <a:latin typeface="Times New Roman" pitchFamily="18" charset="0"/>
                <a:cs typeface="Times New Roman" pitchFamily="18" charset="0"/>
              </a:rPr>
              <a:t>فاز تعیین</a:t>
            </a:r>
            <a:r>
              <a:rPr lang="en-US" b="1" dirty="0" smtClean="0">
                <a:latin typeface="Times New Roman" pitchFamily="18" charset="0"/>
                <a:cs typeface="Times New Roman" pitchFamily="18" charset="0"/>
              </a:rPr>
              <a:t>:</a:t>
            </a:r>
            <a:r>
              <a:rPr lang="fa-IR" b="1" dirty="0" smtClean="0">
                <a:latin typeface="Times New Roman" pitchFamily="18" charset="0"/>
                <a:cs typeface="Times New Roman" pitchFamily="18" charset="0"/>
              </a:rPr>
              <a:t>از طریق شکایت مشتری متوجه شده اید که محور ارجاع نمونه به آزمایشگاه ارجاع دچار نقص است و می خواهیم ظرف مدت تعیین شده</a:t>
            </a: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ای آنرا بهبود ببخشیم</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GB" b="1" u="sng" dirty="0" smtClean="0"/>
              <a:t>Define phase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614749"/>
          </a:xfrm>
        </p:spPr>
        <p:txBody>
          <a:bodyPr>
            <a:normAutofit/>
          </a:bodyPr>
          <a:lstStyle/>
          <a:p>
            <a:pPr algn="r" rtl="1">
              <a:buNone/>
            </a:pPr>
            <a:r>
              <a:rPr lang="en-US" b="1" dirty="0" smtClean="0">
                <a:latin typeface="Times New Roman" pitchFamily="18" charset="0"/>
                <a:cs typeface="Times New Roman" pitchFamily="18" charset="0"/>
              </a:rPr>
              <a:t>Measure</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اندازه گیری:</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سالانه 6000آزمایش ارجاع می شود بعد از بررسی معلوم شده که مدت زمان گردش کاری برای 200عدد از آنها رعایت نشده است نارسایی فرایند را مشخص نمایید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GB" b="1" u="sng" dirty="0" smtClean="0"/>
              <a:t>Measure phase</a:t>
            </a:r>
            <a:r>
              <a:rPr lang="en-US" dirty="0" smtClean="0"/>
              <a:t/>
            </a:r>
            <a:br>
              <a:rPr lang="en-US" dirty="0" smtClean="0"/>
            </a:br>
            <a:endParaRPr lang="en-US" dirty="0"/>
          </a:p>
        </p:txBody>
      </p:sp>
      <p:pic>
        <p:nvPicPr>
          <p:cNvPr id="5" name="Picture 4"/>
          <p:cNvPicPr/>
          <p:nvPr/>
        </p:nvPicPr>
        <p:blipFill>
          <a:blip r:embed="rId2" cstate="print">
            <a:clrChange>
              <a:clrFrom>
                <a:srgbClr val="FFFFFF"/>
              </a:clrFrom>
              <a:clrTo>
                <a:srgbClr val="FFFFFF">
                  <a:alpha val="0"/>
                </a:srgbClr>
              </a:clrTo>
            </a:clrChange>
          </a:blip>
          <a:srcRect/>
          <a:stretch>
            <a:fillRect/>
          </a:stretch>
        </p:blipFill>
        <p:spPr bwMode="auto">
          <a:xfrm>
            <a:off x="1785918" y="4357694"/>
            <a:ext cx="4357718" cy="78581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21384" t="40316" r="30499" b="24111"/>
          <a:stretch>
            <a:fillRect/>
          </a:stretch>
        </p:blipFill>
        <p:spPr bwMode="auto">
          <a:xfrm>
            <a:off x="2225430" y="2443001"/>
            <a:ext cx="4693140" cy="2602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r>
              <a:rPr lang="en-US" b="1" dirty="0" smtClean="0">
                <a:latin typeface="Times New Roman" pitchFamily="18" charset="0"/>
                <a:cs typeface="Times New Roman" pitchFamily="18" charset="0"/>
              </a:rPr>
              <a:t>Analyze</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ریشه یابی مشکلات</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r" rtl="1">
              <a:buNone/>
            </a:pPr>
            <a:r>
              <a:rPr lang="fa-IR" b="1" dirty="0" smtClean="0">
                <a:latin typeface="Times New Roman" pitchFamily="18" charset="0"/>
                <a:cs typeface="Times New Roman" pitchFamily="18" charset="0"/>
              </a:rPr>
              <a:t>نظرسنجی مرحله اول قبل از بهبود کیفیت </a:t>
            </a:r>
            <a:endParaRPr lang="en-US" dirty="0" smtClean="0">
              <a:latin typeface="Times New Roman" pitchFamily="18" charset="0"/>
              <a:cs typeface="Times New Roman" pitchFamily="18" charset="0"/>
            </a:endParaRPr>
          </a:p>
          <a:p>
            <a:pPr lvl="0" algn="r" rtl="1">
              <a:buNone/>
            </a:pPr>
            <a:r>
              <a:rPr lang="fa-IR" b="1" dirty="0" smtClean="0">
                <a:latin typeface="Times New Roman" pitchFamily="18" charset="0"/>
                <a:cs typeface="Times New Roman" pitchFamily="18" charset="0"/>
              </a:rPr>
              <a:t>دیدن کار از نزدیک و جمع آوری و ارائه اطلاعات صحیح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*شناسایی مواردی که باعث اتلاف وقت؛ نیرو و هزینه می شوند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*شناسایی تنگناها </a:t>
            </a:r>
            <a:endParaRPr lang="en-US" dirty="0" smtClean="0">
              <a:latin typeface="Times New Roman" pitchFamily="18" charset="0"/>
              <a:cs typeface="Times New Roman" pitchFamily="18" charset="0"/>
            </a:endParaRPr>
          </a:p>
          <a:p>
            <a:pPr lvl="0" algn="r" rtl="1">
              <a:buNone/>
            </a:pPr>
            <a:r>
              <a:rPr lang="en-GB" b="1" dirty="0" smtClean="0">
                <a:latin typeface="Times New Roman" pitchFamily="18" charset="0"/>
                <a:cs typeface="Times New Roman" pitchFamily="18" charset="0"/>
              </a:rPr>
              <a:t>5 Whys </a:t>
            </a:r>
            <a:endParaRPr lang="en-US" dirty="0" smtClean="0">
              <a:latin typeface="Times New Roman" pitchFamily="18" charset="0"/>
              <a:cs typeface="Times New Roman" pitchFamily="18" charset="0"/>
            </a:endParaRPr>
          </a:p>
          <a:p>
            <a:pPr lvl="0" algn="r" rtl="1">
              <a:buNone/>
            </a:pPr>
            <a:r>
              <a:rPr lang="en-US" b="1" dirty="0" smtClean="0">
                <a:latin typeface="Times New Roman" pitchFamily="18" charset="0"/>
                <a:cs typeface="Times New Roman" pitchFamily="18" charset="0"/>
              </a:rPr>
              <a:t>Pareto chart</a:t>
            </a:r>
            <a:endParaRPr lang="en-US" dirty="0" smtClean="0">
              <a:latin typeface="Times New Roman" pitchFamily="18" charset="0"/>
              <a:cs typeface="Times New Roman" pitchFamily="18" charset="0"/>
            </a:endParaRPr>
          </a:p>
          <a:p>
            <a:pPr lvl="0" algn="r" rtl="1">
              <a:buNone/>
            </a:pPr>
            <a:r>
              <a:rPr lang="en-US" b="1" dirty="0" smtClean="0">
                <a:latin typeface="Times New Roman" pitchFamily="18" charset="0"/>
                <a:cs typeface="Times New Roman" pitchFamily="18" charset="0"/>
              </a:rPr>
              <a:t>Fishbone or Cause &amp; Effect or Ishikawa diagram</a:t>
            </a:r>
            <a:endParaRPr lang="en-US" dirty="0" smtClean="0">
              <a:latin typeface="Times New Roman" pitchFamily="18" charset="0"/>
              <a:cs typeface="Times New Roman" pitchFamily="18" charset="0"/>
            </a:endParaRPr>
          </a:p>
          <a:p>
            <a:pPr lvl="0" algn="r" rtl="1">
              <a:buNone/>
            </a:pPr>
            <a:r>
              <a:rPr lang="en-GB" b="1" dirty="0" smtClean="0">
                <a:latin typeface="Times New Roman" pitchFamily="18" charset="0"/>
                <a:cs typeface="Times New Roman" pitchFamily="18" charset="0"/>
              </a:rPr>
              <a:t>Brainstorm </a:t>
            </a:r>
            <a:endParaRPr lang="en-US" dirty="0" smtClean="0">
              <a:latin typeface="Times New Roman" pitchFamily="18" charset="0"/>
              <a:cs typeface="Times New Roman" pitchFamily="18" charset="0"/>
            </a:endParaRPr>
          </a:p>
          <a:p>
            <a:pPr algn="r" rtl="1">
              <a:buNone/>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rtl="1">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GB" b="1" u="sng" dirty="0" smtClean="0"/>
              <a:t>Analyse phase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43535"/>
          </a:xfrm>
        </p:spPr>
        <p:txBody>
          <a:bodyPr>
            <a:normAutofit fontScale="77500" lnSpcReduction="20000"/>
          </a:bodyPr>
          <a:lstStyle/>
          <a:p>
            <a:pPr algn="r" rtl="1">
              <a:buNone/>
            </a:pPr>
            <a:r>
              <a:rPr lang="fa-IR" sz="7700" b="1" dirty="0" smtClean="0">
                <a:latin typeface="Times New Roman" pitchFamily="18" charset="0"/>
                <a:cs typeface="Times New Roman" pitchFamily="18" charset="0"/>
              </a:rPr>
              <a:t>روشهای</a:t>
            </a:r>
            <a:r>
              <a:rPr lang="en-US" sz="7700" b="1" dirty="0" smtClean="0">
                <a:latin typeface="Times New Roman" pitchFamily="18" charset="0"/>
                <a:cs typeface="Times New Roman" pitchFamily="18" charset="0"/>
              </a:rPr>
              <a:t> </a:t>
            </a:r>
            <a:r>
              <a:rPr lang="fa-IR" sz="7700" b="1" dirty="0" smtClean="0">
                <a:solidFill>
                  <a:srgbClr val="FF0000"/>
                </a:solidFill>
                <a:latin typeface="Times New Roman" pitchFamily="18" charset="0"/>
                <a:cs typeface="Times New Roman" pitchFamily="18" charset="0"/>
              </a:rPr>
              <a:t>ریشه یابی </a:t>
            </a:r>
            <a:r>
              <a:rPr lang="fa-IR" sz="7700" b="1" dirty="0" smtClean="0">
                <a:latin typeface="Times New Roman" pitchFamily="18" charset="0"/>
                <a:cs typeface="Times New Roman" pitchFamily="18" charset="0"/>
              </a:rPr>
              <a:t>مشکلات</a:t>
            </a:r>
            <a:r>
              <a:rPr lang="en-US" sz="7700" b="1" dirty="0" smtClean="0">
                <a:latin typeface="Times New Roman" pitchFamily="18" charset="0"/>
                <a:cs typeface="Times New Roman" pitchFamily="18" charset="0"/>
              </a:rPr>
              <a:t>:</a:t>
            </a:r>
          </a:p>
          <a:p>
            <a:pPr lvl="0" algn="r" rtl="1"/>
            <a:r>
              <a:rPr lang="fa-IR" sz="4400" b="1" dirty="0" smtClean="0">
                <a:latin typeface="Times New Roman" pitchFamily="18" charset="0"/>
                <a:cs typeface="Times New Roman" pitchFamily="18" charset="0"/>
              </a:rPr>
              <a:t>نظرسنجی مرحله اول قبل از بهبود کیفیت </a:t>
            </a:r>
            <a:endParaRPr lang="en-US" sz="4400" dirty="0" smtClean="0">
              <a:latin typeface="Times New Roman" pitchFamily="18" charset="0"/>
              <a:cs typeface="Times New Roman" pitchFamily="18" charset="0"/>
            </a:endParaRPr>
          </a:p>
          <a:p>
            <a:pPr lvl="0" algn="r" rtl="1"/>
            <a:r>
              <a:rPr lang="fa-IR" sz="4000" b="1" dirty="0" smtClean="0">
                <a:latin typeface="Times New Roman" pitchFamily="18" charset="0"/>
                <a:cs typeface="Times New Roman" pitchFamily="18" charset="0"/>
              </a:rPr>
              <a:t>دیدن کار از نزدیک و جمع آوری و ارائه اطلاعات صحیح</a:t>
            </a:r>
            <a:endParaRPr lang="en-US" sz="4000" dirty="0" smtClean="0">
              <a:latin typeface="Times New Roman" pitchFamily="18" charset="0"/>
              <a:cs typeface="Times New Roman" pitchFamily="18" charset="0"/>
            </a:endParaRPr>
          </a:p>
          <a:p>
            <a:pPr algn="r" rtl="1">
              <a:buNone/>
            </a:pPr>
            <a:r>
              <a:rPr lang="fa-IR" sz="4400" dirty="0" smtClean="0">
                <a:latin typeface="Times New Roman" pitchFamily="18" charset="0"/>
                <a:cs typeface="Times New Roman" pitchFamily="18" charset="0"/>
              </a:rPr>
              <a:t>*</a:t>
            </a:r>
            <a:r>
              <a:rPr lang="fa-IR" sz="2900" b="1" dirty="0" smtClean="0">
                <a:latin typeface="Times New Roman" pitchFamily="18" charset="0"/>
                <a:cs typeface="Times New Roman" pitchFamily="18" charset="0"/>
              </a:rPr>
              <a:t>شناسایی مواردی که باعث اتلاف وقت؛ نیرو و هزینه می شوند</a:t>
            </a:r>
            <a:endParaRPr lang="en-US" sz="2900" b="1" dirty="0" smtClean="0">
              <a:latin typeface="Times New Roman" pitchFamily="18" charset="0"/>
              <a:cs typeface="Times New Roman" pitchFamily="18" charset="0"/>
            </a:endParaRPr>
          </a:p>
          <a:p>
            <a:pPr algn="r" rtl="1">
              <a:buNone/>
            </a:pPr>
            <a:r>
              <a:rPr lang="fa-IR" sz="2900" b="1" dirty="0" smtClean="0">
                <a:latin typeface="Times New Roman" pitchFamily="18" charset="0"/>
                <a:cs typeface="Times New Roman" pitchFamily="18" charset="0"/>
              </a:rPr>
              <a:t>*شناسایی تنگناها</a:t>
            </a:r>
            <a:endParaRPr lang="en-US" sz="2900" b="1" dirty="0" smtClean="0">
              <a:latin typeface="Times New Roman" pitchFamily="18" charset="0"/>
              <a:cs typeface="Times New Roman" pitchFamily="18" charset="0"/>
            </a:endParaRPr>
          </a:p>
          <a:p>
            <a:pPr lvl="0" algn="r" rtl="1"/>
            <a:r>
              <a:rPr lang="en-GB" sz="4400" b="1" dirty="0" smtClean="0">
                <a:latin typeface="Times New Roman" pitchFamily="18" charset="0"/>
                <a:cs typeface="Times New Roman" pitchFamily="18" charset="0"/>
              </a:rPr>
              <a:t>5 Whys</a:t>
            </a:r>
            <a:endParaRPr lang="en-US" sz="4400" dirty="0" smtClean="0">
              <a:latin typeface="Times New Roman" pitchFamily="18" charset="0"/>
              <a:cs typeface="Times New Roman" pitchFamily="18" charset="0"/>
            </a:endParaRPr>
          </a:p>
          <a:p>
            <a:pPr lvl="0" algn="r" rtl="1"/>
            <a:r>
              <a:rPr lang="en-US" sz="4400" b="1" dirty="0" smtClean="0">
                <a:latin typeface="Times New Roman" pitchFamily="18" charset="0"/>
                <a:cs typeface="Times New Roman" pitchFamily="18" charset="0"/>
              </a:rPr>
              <a:t>Pareto chart</a:t>
            </a:r>
          </a:p>
          <a:p>
            <a:pPr algn="r" rtl="1"/>
            <a:r>
              <a:rPr lang="en-US" sz="3600" b="1" dirty="0" smtClean="0">
                <a:latin typeface="Times New Roman" pitchFamily="18" charset="0"/>
                <a:cs typeface="Times New Roman" pitchFamily="18" charset="0"/>
              </a:rPr>
              <a:t>Fishbone or Cause &amp; Effect or Ishikawa diagram</a:t>
            </a:r>
          </a:p>
          <a:p>
            <a:pPr algn="r" rtl="1"/>
            <a:r>
              <a:rPr lang="en-GB" sz="4000" b="1" dirty="0" smtClean="0">
                <a:latin typeface="Times New Roman" pitchFamily="18" charset="0"/>
                <a:cs typeface="Times New Roman" pitchFamily="18" charset="0"/>
              </a:rPr>
              <a:t>Brainstorm</a:t>
            </a:r>
            <a:endParaRPr lang="en-US" sz="4400" dirty="0" smtClean="0">
              <a:latin typeface="Times New Roman" pitchFamily="18" charset="0"/>
              <a:cs typeface="Times New Roman" pitchFamily="18" charset="0"/>
            </a:endParaRPr>
          </a:p>
          <a:p>
            <a:pPr algn="r" rtl="1">
              <a:buNone/>
            </a:pPr>
            <a:endParaRPr lang="en-US" sz="4400" b="1" dirty="0" smtClean="0">
              <a:latin typeface="Times New Roman" pitchFamily="18" charset="0"/>
              <a:cs typeface="Times New Roman" pitchFamily="18" charset="0"/>
            </a:endParaRPr>
          </a:p>
          <a:p>
            <a:pPr algn="r" rtl="1">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b="1" dirty="0" smtClean="0">
                <a:latin typeface="Times New Roman" pitchFamily="18" charset="0"/>
                <a:cs typeface="Times New Roman" pitchFamily="18" charset="0"/>
              </a:rPr>
              <a:t>اهمیت اندازه گیری</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فیزیک دان انگلیسی , لرد کلوین ضرورت اندازه گیری را اینگونه بیان می کند: "هر گاه توانستیم آنچه را که درباره آن صحبت میکنیم اندازه گرفته و در قالب اعداد و ارقام بیان نماییم , می توانیم ادعا کنیم در باره موضوع مورد بحث چیزهایی میدانیم , در غیر این صورت آگاهی و دانش ما ناقص بوده و هرگز به مرحله بلوغ نخواهد رسید." پیشرفت بدون وجود راهی جهت اندازه گیری آن میسر نخواهد بود . تلاش جهت بهبود فرآیند های یک سازمان بدون ابزار مناسب اندازه گیری , سنجه های صحیح و استانداردهای عملکرد همانند سفر کردن در اتومبیلی بدون عقربه نشانگر بنزین می باشد.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4612" y="2500306"/>
            <a:ext cx="4229104" cy="1143000"/>
          </a:xfrm>
        </p:spPr>
        <p:txBody>
          <a:bodyPr>
            <a:noAutofit/>
          </a:bodyPr>
          <a:lstStyle/>
          <a:p>
            <a:pPr lvl="0"/>
            <a:r>
              <a:rPr lang="en-GB" sz="7200" dirty="0" smtClean="0">
                <a:latin typeface="Times New Roman" pitchFamily="18" charset="0"/>
                <a:cs typeface="Times New Roman" pitchFamily="18" charset="0"/>
              </a:rPr>
              <a:t>5 Whys</a:t>
            </a:r>
            <a:r>
              <a:rPr lang="en-US" sz="7200" dirty="0" smtClean="0">
                <a:latin typeface="Times New Roman" pitchFamily="18" charset="0"/>
                <a:cs typeface="Times New Roman" pitchFamily="18" charset="0"/>
              </a:rPr>
              <a:t/>
            </a:r>
            <a:br>
              <a:rPr lang="en-US" sz="7200" dirty="0" smtClean="0">
                <a:latin typeface="Times New Roman" pitchFamily="18" charset="0"/>
                <a:cs typeface="Times New Roman" pitchFamily="18" charset="0"/>
              </a:rPr>
            </a:br>
            <a:endParaRPr lang="en-US" sz="7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sz="2800" b="1" dirty="0" smtClean="0">
                <a:latin typeface="Times New Roman" pitchFamily="18" charset="0"/>
                <a:cs typeface="Times New Roman" pitchFamily="18" charset="0"/>
              </a:rPr>
              <a:t>5 Whys </a:t>
            </a:r>
            <a:r>
              <a:rPr lang="fa-IR" b="1" dirty="0" smtClean="0">
                <a:latin typeface="Times New Roman" pitchFamily="18" charset="0"/>
                <a:cs typeface="Times New Roman" pitchFamily="18" charset="0"/>
              </a:rPr>
              <a:t>چیست؟</a:t>
            </a:r>
            <a:r>
              <a:rPr lang="fa-IR" dirty="0" smtClean="0">
                <a:latin typeface="Times New Roman" pitchFamily="18" charset="0"/>
                <a:cs typeface="Times New Roman" pitchFamily="18" charset="0"/>
              </a:rPr>
              <a:t> پنج بار سوالی را با چرا پرسیدن.  گاهی با دو یا سه چرا به ریشه میرسیم و گاهی بیشتر. </a:t>
            </a:r>
            <a:endParaRPr lang="en-US" dirty="0" smtClean="0">
              <a:latin typeface="Times New Roman" pitchFamily="18" charset="0"/>
              <a:cs typeface="Times New Roman" pitchFamily="18" charset="0"/>
            </a:endParaRPr>
          </a:p>
          <a:p>
            <a:pPr algn="r" rtl="1">
              <a:buNone/>
            </a:pPr>
            <a:r>
              <a:rPr lang="fa-IR" b="1" dirty="0" smtClean="0">
                <a:solidFill>
                  <a:srgbClr val="FF0000"/>
                </a:solidFill>
                <a:latin typeface="Times New Roman" pitchFamily="18" charset="0"/>
                <a:cs typeface="Times New Roman" pitchFamily="18" charset="0"/>
              </a:rPr>
              <a:t>در فاز آنالیزو به همراه دیاگرام تیغ ماهی برای علت یابی مشکل اصلی بکار میرود.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آیا همیشه به راحتی جواب میدهد؟</a:t>
            </a:r>
            <a:r>
              <a:rPr lang="fa-IR" dirty="0" smtClean="0">
                <a:latin typeface="Times New Roman" pitchFamily="18" charset="0"/>
                <a:cs typeface="Times New Roman" pitchFamily="18" charset="0"/>
              </a:rPr>
              <a:t> </a:t>
            </a:r>
            <a:r>
              <a:rPr lang="en-GB" sz="2400" b="1" dirty="0" smtClean="0">
                <a:latin typeface="Times New Roman" pitchFamily="18" charset="0"/>
                <a:cs typeface="Times New Roman" pitchFamily="18" charset="0"/>
              </a:rPr>
              <a:t>5 Whys </a:t>
            </a:r>
            <a:r>
              <a:rPr lang="fa-IR" dirty="0" smtClean="0">
                <a:latin typeface="Times New Roman" pitchFamily="18" charset="0"/>
                <a:cs typeface="Times New Roman" pitchFamily="18" charset="0"/>
              </a:rPr>
              <a:t>همیشه به راحتی جوابگو نیست زیرا اکثرا جمع آوری اطلاعات آسانتر از پیداکردن عامل یا عوامل مشکل آفرین است. </a:t>
            </a:r>
            <a:r>
              <a:rPr lang="fa-IR" b="1" dirty="0" smtClean="0">
                <a:latin typeface="Times New Roman" pitchFamily="18" charset="0"/>
                <a:cs typeface="Times New Roman" pitchFamily="18" charset="0"/>
              </a:rPr>
              <a:t>پس در فاز آنالیز نمی توان به تنهایی به آن بسنده کرد.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pPr lvl="0"/>
            <a:r>
              <a:rPr lang="en-GB" sz="5400" b="1" dirty="0" smtClean="0"/>
              <a:t>5 Whys</a:t>
            </a:r>
            <a:r>
              <a:rPr lang="en-US" sz="5400" dirty="0" smtClean="0"/>
              <a:t/>
            </a:r>
            <a:br>
              <a:rPr lang="en-US" sz="5400" dirty="0" smtClean="0"/>
            </a:br>
            <a:endParaRPr lang="en-US" sz="5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071678"/>
            <a:ext cx="8229600" cy="1143000"/>
          </a:xfrm>
        </p:spPr>
        <p:txBody>
          <a:bodyPr/>
          <a:lstStyle/>
          <a:p>
            <a:pPr algn="ctr"/>
            <a:r>
              <a:rPr lang="en-US" dirty="0" smtClean="0"/>
              <a:t>Pareto chart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buNone/>
            </a:pPr>
            <a:r>
              <a:rPr lang="fa-IR" b="1" dirty="0" smtClean="0">
                <a:latin typeface="Times New Roman" pitchFamily="18" charset="0"/>
                <a:cs typeface="Times New Roman" pitchFamily="18" charset="0"/>
              </a:rPr>
              <a:t>ویلفردو پرتو</a:t>
            </a:r>
            <a:r>
              <a:rPr lang="fa-IR" dirty="0" smtClean="0">
                <a:latin typeface="Times New Roman" pitchFamily="18" charset="0"/>
                <a:cs typeface="Times New Roman" pitchFamily="18" charset="0"/>
              </a:rPr>
              <a:t> اقتصاددان وجامعه شناس ایتالیایی مبتکرقانون </a:t>
            </a:r>
            <a:r>
              <a:rPr lang="fa-IR" b="1" dirty="0" smtClean="0">
                <a:latin typeface="Times New Roman" pitchFamily="18" charset="0"/>
                <a:cs typeface="Times New Roman" pitchFamily="18" charset="0"/>
              </a:rPr>
              <a:t>-%80- %20</a:t>
            </a:r>
            <a:r>
              <a:rPr lang="fa-IR" dirty="0" smtClean="0">
                <a:latin typeface="Times New Roman" pitchFamily="18" charset="0"/>
                <a:cs typeface="Times New Roman" pitchFamily="18" charset="0"/>
              </a:rPr>
              <a:t> است که به نام او نام گذاری شده است.  پرتو چارت یک نمودار ستونی است که ارزش و ارقارم را از بزرگ به کوچک نشان میدهد.  این چارت یکی از موارد کلیدی بهبود کیفیت در شش سیگماست و هدف آن نشان دادن اهمیت و اختلاف بین داده ها بصورت خلاصه و گرفیک است.</a:t>
            </a:r>
            <a:r>
              <a:rPr lang="en-US" dirty="0" smtClean="0">
                <a:latin typeface="Times New Roman" pitchFamily="18" charset="0"/>
                <a:cs typeface="Times New Roman" pitchFamily="18" charset="0"/>
              </a:rPr>
              <a:t> </a:t>
            </a:r>
          </a:p>
          <a:p>
            <a:pPr algn="r" rtl="1">
              <a:buNone/>
            </a:pPr>
            <a:r>
              <a:rPr lang="fa-IR" dirty="0" smtClean="0">
                <a:latin typeface="Times New Roman" pitchFamily="18" charset="0"/>
                <a:cs typeface="Times New Roman" pitchFamily="18" charset="0"/>
              </a:rPr>
              <a:t>پرتو ضمن تحقیق و مشاهدات خود متوجه شد که 80% ازاراضی وثروت ایتالیا در دست 20% کل جمعیت است.  سپس با مطالعه دقیق آمارچند دهه از کشورهای اروپایی بر روی نمودار با شگفتی متوجه شد که این امر در مورد سایر کشورهای اروپایی نیز صادق است. گزارش برنامه توسعه سازمان ملل در سال 1992 نیز این مسئله را تصدیق کرد که تقریبا 82.7% از ثروت جهان تنها در دست 20% ازکل جمعیت دنیاست.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lvl="0"/>
            <a:r>
              <a:rPr lang="en-US" b="1" dirty="0" smtClean="0"/>
              <a:t>Pareto chart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b="1" dirty="0" smtClean="0">
                <a:latin typeface="Times New Roman" pitchFamily="18" charset="0"/>
                <a:cs typeface="Times New Roman" pitchFamily="18" charset="0"/>
              </a:rPr>
              <a:t>هدف  نمودار پرتو چیست و در چه مرحله از شش سیگما از آن استفاده میشود؟</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مشخص کردن بزرگترین مسئله ای که شما یا شرکت شما با آن روبرو است.</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مشخص کردن 20% کلیدی تاثیر گذار.</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مشخص کردن اینکه نیرو را باید در کجاها متمرکز کرد تا بیشترین موفقیت حاصل گردد.</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solidFill>
                  <a:srgbClr val="FF0000"/>
                </a:solidFill>
                <a:latin typeface="Times New Roman" pitchFamily="18" charset="0"/>
                <a:cs typeface="Times New Roman" pitchFamily="18" charset="0"/>
              </a:rPr>
              <a:t>از این نمودار درفاز آنالیز </a:t>
            </a:r>
            <a:r>
              <a:rPr lang="en-GB" b="1" dirty="0" smtClean="0">
                <a:solidFill>
                  <a:srgbClr val="FF0000"/>
                </a:solidFill>
                <a:latin typeface="Times New Roman" pitchFamily="18" charset="0"/>
                <a:cs typeface="Times New Roman" pitchFamily="18" charset="0"/>
              </a:rPr>
              <a:t>DMAIC</a:t>
            </a:r>
            <a:r>
              <a:rPr lang="fa-IR" b="1" dirty="0" smtClean="0">
                <a:solidFill>
                  <a:srgbClr val="FF0000"/>
                </a:solidFill>
                <a:latin typeface="Times New Roman" pitchFamily="18" charset="0"/>
                <a:cs typeface="Times New Roman" pitchFamily="18" charset="0"/>
              </a:rPr>
              <a:t> استفاده میشود.</a:t>
            </a:r>
            <a:endParaRPr lang="en-US" dirty="0" smtClean="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latin typeface="Times New Roman" pitchFamily="18" charset="0"/>
                <a:cs typeface="Times New Roman" pitchFamily="18" charset="0"/>
              </a:rPr>
              <a:t>این دیاگرام سه اسم دارد:</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تیغ ماهی:</a:t>
            </a:r>
            <a:r>
              <a:rPr lang="fa-IR" dirty="0" smtClean="0">
                <a:latin typeface="Times New Roman" pitchFamily="18" charset="0"/>
                <a:cs typeface="Times New Roman" pitchFamily="18" charset="0"/>
              </a:rPr>
              <a:t>  چون شبیه اسکلت ماهی است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علت و معلول:</a:t>
            </a:r>
            <a:r>
              <a:rPr lang="fa-IR" dirty="0" smtClean="0">
                <a:latin typeface="Times New Roman" pitchFamily="18" charset="0"/>
                <a:cs typeface="Times New Roman" pitchFamily="18" charset="0"/>
              </a:rPr>
              <a:t>  چون در پی رابطه بین علت و معلول هر چیز است.</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ایشی کاوا:</a:t>
            </a:r>
            <a:r>
              <a:rPr lang="fa-IR" dirty="0" smtClean="0">
                <a:latin typeface="Times New Roman" pitchFamily="18" charset="0"/>
                <a:cs typeface="Times New Roman" pitchFamily="18" charset="0"/>
              </a:rPr>
              <a:t>  ایشی کاوای ژاپنی نخستین بار آن را بکار برد.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357158" y="285728"/>
            <a:ext cx="8229600" cy="1417638"/>
          </a:xfrm>
        </p:spPr>
        <p:txBody>
          <a:bodyPr>
            <a:normAutofit fontScale="90000"/>
          </a:bodyPr>
          <a:lstStyle/>
          <a:p>
            <a:pPr lvl="0"/>
            <a:r>
              <a:rPr lang="en-US" sz="3600" b="1" dirty="0" smtClean="0"/>
              <a:t>Fishbone or Cause &amp; Effect or Ishikawa diagram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buNone/>
            </a:pPr>
            <a:r>
              <a:rPr lang="ar-SA" dirty="0" smtClean="0">
                <a:latin typeface="Times New Roman" pitchFamily="18" charset="0"/>
                <a:cs typeface="Times New Roman" pitchFamily="18" charset="0"/>
              </a:rPr>
              <a:t>نمودار علت و معلول يکي از ابزارهاي هفتگانه کنترل کيفيت آماري است</a:t>
            </a:r>
            <a:endParaRPr lang="en-US"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ابزارهاي هفتگانه کنترل کيفيت آماري عبارتند از: </a:t>
            </a:r>
            <a:endParaRPr lang="en-US"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طبقه بندي : جهت دستيابي و دسترسي به اطلاعات صحيح</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هيستوگرام: بررسي وضعيت توزيع داده هاي حاصل از اندازه گيري</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نمودار پارتو: براي تعيين مشکلات اساسي و حياتي</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نمودار علت و معلول: درک روابط بين علتها و معلولها</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گراف ها: توضيح و درک سريع وضعيت موجود ازطريق نمودارها و شکلها</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نمودار پراکندگي: تعيين شدت همبستگي خطي بين دو گروه از داده ها</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نمودار کنترل: تجزيه و تحليل و در کنترل قرار دادن فرايند توليد</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2447737"/>
          </a:xfrm>
        </p:spPr>
        <p:txBody>
          <a:bodyPr/>
          <a:lstStyle/>
          <a:p>
            <a:pPr algn="r" rtl="1">
              <a:buNone/>
            </a:pPr>
            <a:r>
              <a:rPr lang="ar-SA" dirty="0" smtClean="0">
                <a:latin typeface="Times New Roman" pitchFamily="18" charset="0"/>
                <a:cs typeface="Times New Roman" pitchFamily="18" charset="0"/>
              </a:rPr>
              <a:t>زماني که يک عيب، اشکال و يا اشتباه شناسايي مي شود، بايد علل آنها تعيين گردد، در مواقعي که </a:t>
            </a:r>
            <a:r>
              <a:rPr lang="ar-SA" dirty="0" smtClean="0">
                <a:solidFill>
                  <a:srgbClr val="FF0000"/>
                </a:solidFill>
                <a:latin typeface="Times New Roman" pitchFamily="18" charset="0"/>
                <a:cs typeface="Times New Roman" pitchFamily="18" charset="0"/>
              </a:rPr>
              <a:t>علل بروز مشکل واضح نيست </a:t>
            </a:r>
            <a:r>
              <a:rPr lang="ar-SA" dirty="0" smtClean="0">
                <a:latin typeface="Times New Roman" pitchFamily="18" charset="0"/>
                <a:cs typeface="Times New Roman" pitchFamily="18" charset="0"/>
              </a:rPr>
              <a:t>نمودار علت و معلول</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مي تواند ابزارمفيدي براي شناسايي باشد</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buNone/>
            </a:pP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به طــــورخلاصه، کاربرد اين نمودار را مي توان در </a:t>
            </a:r>
            <a:r>
              <a:rPr lang="fa-IR" b="1" dirty="0" smtClean="0">
                <a:latin typeface="Times New Roman" pitchFamily="18" charset="0"/>
                <a:cs typeface="Times New Roman" pitchFamily="18" charset="0"/>
              </a:rPr>
              <a:t>پنج</a:t>
            </a:r>
            <a:r>
              <a:rPr lang="fa-IR" dirty="0" smtClean="0">
                <a:latin typeface="Times New Roman" pitchFamily="18" charset="0"/>
                <a:cs typeface="Times New Roman" pitchFamily="18" charset="0"/>
              </a:rPr>
              <a:t> مورد زير دسته بندي کرد:</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يک ابزار موثر است که به مردم اجازه مي دهد به آساني ارتباط بين عوامل موردمطالعه در يک فرايند را ببينند؛</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در مواقعي که علل بروز مشکل واضح نيست اين نمودار ابزار مفيدي براي شناسايي علل بالقوه است؛</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ابزاري سودمند براي استفاده در جلسات توفان فکري يا ميزگرد انديشه هاست؛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ابزاري است براي تعيين ريشه هاي اصلي در مسائل پيچيده و يا حتي ساده و ابتدايي؛</a:t>
            </a:r>
            <a:br>
              <a:rPr lang="fa-IR"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با استفاده از اين نمودار ايده هاي مختلف افراد که براي کشف علتهاي ايجاد مشکل و اجراي طرح بهسازي</a:t>
            </a:r>
            <a:r>
              <a:rPr lang="en-US" dirty="0" smtClean="0">
                <a:latin typeface="Times New Roman" pitchFamily="18" charset="0"/>
                <a:cs typeface="Times New Roman" pitchFamily="18" charset="0"/>
              </a:rPr>
              <a:t>KAIZEN) </a:t>
            </a:r>
            <a:r>
              <a:rPr lang="fa-IR" dirty="0" smtClean="0">
                <a:latin typeface="Times New Roman" pitchFamily="18" charset="0"/>
                <a:cs typeface="Times New Roman" pitchFamily="18" charset="0"/>
              </a:rPr>
              <a:t>)ابراز شده اند را به خوبي مي توان بيان کرد.</a:t>
            </a:r>
            <a:br>
              <a:rPr lang="fa-IR"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fa-IR" b="1" dirty="0" smtClean="0"/>
              <a:t>کاربرد نمودار علت و معلول</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a:buNone/>
            </a:pPr>
            <a:r>
              <a:rPr lang="ar-SA" dirty="0" smtClean="0">
                <a:latin typeface="Times New Roman" pitchFamily="18" charset="0"/>
                <a:cs typeface="Times New Roman" pitchFamily="18" charset="0"/>
              </a:rPr>
              <a:t>شش سيگما سيستمي است شامل </a:t>
            </a:r>
            <a:r>
              <a:rPr lang="ar-SA" b="1" dirty="0" smtClean="0">
                <a:solidFill>
                  <a:srgbClr val="FF0000"/>
                </a:solidFill>
                <a:latin typeface="Times New Roman" pitchFamily="18" charset="0"/>
                <a:cs typeface="Times New Roman" pitchFamily="18" charset="0"/>
              </a:rPr>
              <a:t>مجموعه اي از ابزارهاي بهبود مستمر </a:t>
            </a:r>
            <a:r>
              <a:rPr lang="ar-SA" dirty="0" smtClean="0">
                <a:latin typeface="Times New Roman" pitchFamily="18" charset="0"/>
                <a:cs typeface="Times New Roman" pitchFamily="18" charset="0"/>
              </a:rPr>
              <a:t>براي </a:t>
            </a:r>
            <a:r>
              <a:rPr lang="ar-SA" dirty="0" smtClean="0">
                <a:solidFill>
                  <a:srgbClr val="FF0000"/>
                </a:solidFill>
                <a:latin typeface="Times New Roman" pitchFamily="18" charset="0"/>
                <a:cs typeface="Times New Roman" pitchFamily="18" charset="0"/>
              </a:rPr>
              <a:t>تمرکز</a:t>
            </a:r>
            <a:r>
              <a:rPr lang="ar-SA" dirty="0" smtClean="0">
                <a:latin typeface="Times New Roman" pitchFamily="18" charset="0"/>
                <a:cs typeface="Times New Roman" pitchFamily="18" charset="0"/>
              </a:rPr>
              <a:t> بر روي </a:t>
            </a:r>
            <a:r>
              <a:rPr lang="ar-SA" dirty="0" smtClean="0">
                <a:solidFill>
                  <a:srgbClr val="FF0000"/>
                </a:solidFill>
                <a:latin typeface="Times New Roman" pitchFamily="18" charset="0"/>
                <a:cs typeface="Times New Roman" pitchFamily="18" charset="0"/>
              </a:rPr>
              <a:t>فرآيندها</a:t>
            </a:r>
            <a:r>
              <a:rPr lang="ar-SA" dirty="0" smtClean="0">
                <a:latin typeface="Times New Roman" pitchFamily="18" charset="0"/>
                <a:cs typeface="Times New Roman" pitchFamily="18" charset="0"/>
              </a:rPr>
              <a:t>، </a:t>
            </a:r>
            <a:r>
              <a:rPr lang="ar-SA" dirty="0" smtClean="0">
                <a:solidFill>
                  <a:srgbClr val="FF0000"/>
                </a:solidFill>
                <a:latin typeface="Times New Roman" pitchFamily="18" charset="0"/>
                <a:cs typeface="Times New Roman" pitchFamily="18" charset="0"/>
              </a:rPr>
              <a:t>تحليل</a:t>
            </a:r>
            <a:r>
              <a:rPr lang="ar-SA" dirty="0" smtClean="0">
                <a:latin typeface="Times New Roman" pitchFamily="18" charset="0"/>
                <a:cs typeface="Times New Roman" pitchFamily="18" charset="0"/>
              </a:rPr>
              <a:t> و </a:t>
            </a:r>
            <a:r>
              <a:rPr lang="ar-SA" dirty="0" smtClean="0">
                <a:solidFill>
                  <a:srgbClr val="FF0000"/>
                </a:solidFill>
                <a:latin typeface="Times New Roman" pitchFamily="18" charset="0"/>
                <a:cs typeface="Times New Roman" pitchFamily="18" charset="0"/>
              </a:rPr>
              <a:t>مقايسه</a:t>
            </a:r>
            <a:r>
              <a:rPr lang="ar-SA" dirty="0" smtClean="0">
                <a:latin typeface="Times New Roman" pitchFamily="18" charset="0"/>
                <a:cs typeface="Times New Roman" pitchFamily="18" charset="0"/>
              </a:rPr>
              <a:t> آنها و تخصيص منابع به فرآيندهايي که </a:t>
            </a:r>
            <a:r>
              <a:rPr lang="ar-SA" dirty="0" smtClean="0">
                <a:solidFill>
                  <a:srgbClr val="FF0000"/>
                </a:solidFill>
                <a:latin typeface="Times New Roman" pitchFamily="18" charset="0"/>
                <a:cs typeface="Times New Roman" pitchFamily="18" charset="0"/>
              </a:rPr>
              <a:t>نيازمند</a:t>
            </a:r>
            <a:r>
              <a:rPr lang="ar-SA" dirty="0" smtClean="0">
                <a:latin typeface="Times New Roman" pitchFamily="18" charset="0"/>
                <a:cs typeface="Times New Roman" pitchFamily="18" charset="0"/>
              </a:rPr>
              <a:t> توجه بیشتر هستند. </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خرابی های ایجاد شده در فرایندهای سازمانها باعث دوباره کاری،اتلافات، هزینه و نیروی انسانی اضافی می شود.</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 متمرکز کردن عمده تلاش ها بر روي کاهش خرابي ها علاوه بر کاهش دوباره کاري، هزينه انجام فرآيندها را نيز کاهش مي دهند. </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شش سيگما با تعريف معيارهايي که نشان دهنده ميزان خرابي در فرآيند هستند،امكان مقايسه همزمان وضعيت عملكردي فرآيندهاي مختلف را فراهم مي آورد و در تصميم گيري در مورد محل تمرکز منابع براي عملكرد بهتر کمك مي کند. </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متدولوژي شش سيگما يك بينش و فلسفه تجاري است که به شرکت هايي که در سطح کيفيت جهاني فعاليت مي کنند و به دنبال بهبود مستمر هستند کمك می کند که به بالاترين سطح رضايت مشتري دست يابند.</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 معيارهايي که در اين متدولوژي تعريف مي شوند اهداف و ارزش هاي استراتژيك سازماني را به نيازها و انتظارات مشتريان مربوط می سازند.</a:t>
            </a:r>
            <a:endParaRPr lang="en-US" dirty="0" smtClean="0">
              <a:latin typeface="Times New Roman" pitchFamily="18" charset="0"/>
              <a:cs typeface="Times New Roman" pitchFamily="18" charset="0"/>
            </a:endParaRPr>
          </a:p>
          <a:p>
            <a:pPr algn="r">
              <a:buNone/>
            </a:pPr>
            <a:r>
              <a:rPr lang="fa-IR" dirty="0" smtClean="0">
                <a:latin typeface="Times New Roman" pitchFamily="18" charset="0"/>
                <a:cs typeface="Times New Roman" pitchFamily="18" charset="0"/>
              </a:rPr>
              <a:t>هدف این کارگاه آن است </a:t>
            </a:r>
            <a:r>
              <a:rPr lang="ar-SA" dirty="0" smtClean="0">
                <a:latin typeface="Times New Roman" pitchFamily="18" charset="0"/>
                <a:cs typeface="Times New Roman" pitchFamily="18" charset="0"/>
              </a:rPr>
              <a:t>تا بخشي از این متدولوژی کارا و تاثیرگذار را به صاحبان فرایندهای سازمانی و علاقمندان معرفی نمایند.</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a:buNone/>
            </a:pPr>
            <a:r>
              <a:rPr lang="ar-SA" b="1" dirty="0" smtClean="0">
                <a:solidFill>
                  <a:srgbClr val="FF0000"/>
                </a:solidFill>
                <a:latin typeface="Times New Roman" pitchFamily="18" charset="0"/>
                <a:cs typeface="Times New Roman" pitchFamily="18" charset="0"/>
              </a:rPr>
              <a:t>مرحله اول</a:t>
            </a:r>
            <a:r>
              <a:rPr lang="ar-SA" dirty="0" smtClean="0">
                <a:solidFill>
                  <a:srgbClr val="FF0000"/>
                </a:solidFill>
                <a:latin typeface="Times New Roman" pitchFamily="18" charset="0"/>
                <a:cs typeface="Times New Roman" pitchFamily="18" charset="0"/>
              </a:rPr>
              <a:t>:</a:t>
            </a:r>
            <a:endParaRPr lang="en-US" dirty="0" smtClean="0">
              <a:solidFill>
                <a:srgbClr val="FF0000"/>
              </a:solidFill>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 مشخص ساختن معلول، معلول همان عيب يا نقصي است که به عنوان هدف بهسازي مطرح شده است </a:t>
            </a:r>
            <a:endParaRPr lang="fa-IR" dirty="0" smtClean="0">
              <a:latin typeface="Times New Roman" pitchFamily="18" charset="0"/>
              <a:cs typeface="Times New Roman" pitchFamily="18" charset="0"/>
            </a:endParaRPr>
          </a:p>
          <a:p>
            <a:pPr algn="r">
              <a:buNone/>
            </a:pPr>
            <a:r>
              <a:rPr lang="ar-SA" dirty="0" smtClean="0">
                <a:solidFill>
                  <a:srgbClr val="FF0000"/>
                </a:solidFill>
                <a:latin typeface="Times New Roman" pitchFamily="18" charset="0"/>
                <a:cs typeface="Times New Roman" pitchFamily="18" charset="0"/>
              </a:rPr>
              <a:t>معلول به يکي از دسته هاي زير تعلق دارد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کيفيت: تعداد محصولات معيوب، تعداد اشتباهات</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هزينه:  مواداوليه، دوباره کاري</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کارآيي: زمان بازرسي، ساعت کار، زمان تعميرات و... . </a:t>
            </a:r>
            <a:endParaRPr lang="en-US" dirty="0" smtClean="0">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ايمني: تکرار حوادث</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روحيه: غيبت کارکنان، وجدان کاري، تعهدکاري، تخصص، مشارکت در کار.</a:t>
            </a:r>
            <a:endParaRPr lang="en-US"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 زمان تحويل: </a:t>
            </a:r>
            <a:r>
              <a:rPr lang="en-US" dirty="0" smtClean="0">
                <a:latin typeface="Times New Roman" pitchFamily="18" charset="0"/>
                <a:cs typeface="Times New Roman" pitchFamily="18" charset="0"/>
              </a:rPr>
              <a:t>TAT</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ar-SA" b="1" dirty="0" smtClean="0"/>
              <a:t>مراحل رسم نمودار علت و معلول</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4486" t="29358" r="18037" b="15398"/>
          <a:stretch>
            <a:fillRect/>
          </a:stretch>
        </p:blipFill>
        <p:spPr bwMode="auto">
          <a:xfrm>
            <a:off x="571472" y="571480"/>
            <a:ext cx="77153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ar-SA" b="1" dirty="0" smtClean="0">
                <a:solidFill>
                  <a:srgbClr val="FF0000"/>
                </a:solidFill>
                <a:latin typeface="Times New Roman" pitchFamily="18" charset="0"/>
                <a:cs typeface="Times New Roman" pitchFamily="18" charset="0"/>
              </a:rPr>
              <a:t>مرحله دوم</a:t>
            </a:r>
            <a:r>
              <a:rPr lang="ar-SA" dirty="0" smtClean="0">
                <a:solidFill>
                  <a:srgbClr val="FF0000"/>
                </a:solidFill>
                <a:latin typeface="Times New Roman" pitchFamily="18" charset="0"/>
                <a:cs typeface="Times New Roman" pitchFamily="18" charset="0"/>
              </a:rPr>
              <a:t>:</a:t>
            </a:r>
            <a:endParaRPr lang="en-US" dirty="0" smtClean="0">
              <a:solidFill>
                <a:srgbClr val="FF0000"/>
              </a:solidFill>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رسم استخوان پشت: يک محور باريک و بلند از چپ به راست به طرف مستطيل مرحله اول را رسم کنيد</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ar-SA" b="1" dirty="0" smtClean="0">
                <a:cs typeface="B Nazanin" pitchFamily="2" charset="-78"/>
              </a:rPr>
              <a:t>مراحل رسم نمودار علت و معلول</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4486" t="29358" r="18037" b="15398"/>
          <a:stretch>
            <a:fillRect/>
          </a:stretch>
        </p:blipFill>
        <p:spPr bwMode="auto">
          <a:xfrm>
            <a:off x="571472" y="571480"/>
            <a:ext cx="77153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None/>
            </a:pPr>
            <a:r>
              <a:rPr lang="ar-SA" b="1" dirty="0" smtClean="0">
                <a:solidFill>
                  <a:srgbClr val="FF0000"/>
                </a:solidFill>
                <a:latin typeface="Times New Roman" pitchFamily="18" charset="0"/>
                <a:cs typeface="Times New Roman" pitchFamily="18" charset="0"/>
              </a:rPr>
              <a:t>مرحله سوم</a:t>
            </a:r>
            <a:r>
              <a:rPr lang="ar-SA" dirty="0" smtClean="0">
                <a:solidFill>
                  <a:srgbClr val="FF0000"/>
                </a:solidFill>
                <a:latin typeface="Times New Roman" pitchFamily="18" charset="0"/>
                <a:cs typeface="Times New Roman" pitchFamily="18" charset="0"/>
              </a:rPr>
              <a:t>:</a:t>
            </a:r>
            <a:endParaRPr lang="en-US" dirty="0" smtClean="0">
              <a:solidFill>
                <a:srgbClr val="FF0000"/>
              </a:solidFill>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رسم استخوانهاي بزرگ. اين استخوانها، علتها و فاکتورهاي اصلي هستند که مي توان آنها را به صورت زير طبقه بندی کرد</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an (people)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achine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aterial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ethods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easurements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M</a:t>
            </a:r>
            <a:r>
              <a:rPr lang="en-GB" dirty="0" smtClean="0">
                <a:latin typeface="Times New Roman" pitchFamily="18" charset="0"/>
                <a:cs typeface="Times New Roman" pitchFamily="18" charset="0"/>
              </a:rPr>
              <a:t>other Nature (Environment)</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ar-SA" b="1" dirty="0" smtClean="0"/>
              <a:t>مراحل رسم نمودار علت و معلول</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4486" t="29358" r="18037" b="15398"/>
          <a:stretch>
            <a:fillRect/>
          </a:stretch>
        </p:blipFill>
        <p:spPr bwMode="auto">
          <a:xfrm>
            <a:off x="571472" y="571480"/>
            <a:ext cx="77153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a:buNone/>
            </a:pPr>
            <a:r>
              <a:rPr lang="ar-SA" b="1" dirty="0" smtClean="0">
                <a:solidFill>
                  <a:srgbClr val="FF0000"/>
                </a:solidFill>
                <a:latin typeface="Times New Roman" pitchFamily="18" charset="0"/>
                <a:cs typeface="Times New Roman" pitchFamily="18" charset="0"/>
              </a:rPr>
              <a:t>مرحله چهارم:</a:t>
            </a:r>
            <a:r>
              <a:rPr lang="ar-SA" dirty="0" smtClean="0">
                <a:solidFill>
                  <a:srgbClr val="FF0000"/>
                </a:solidFill>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pPr algn="r">
              <a:buNone/>
            </a:pPr>
            <a:r>
              <a:rPr lang="ar-SA" dirty="0" smtClean="0">
                <a:latin typeface="Times New Roman" pitchFamily="18" charset="0"/>
                <a:cs typeface="Times New Roman" pitchFamily="18" charset="0"/>
              </a:rPr>
              <a:t>پس از تعيين علتها و فاکتورهاي اصلي </a:t>
            </a:r>
            <a:r>
              <a:rPr lang="ar-SA" dirty="0" smtClean="0">
                <a:solidFill>
                  <a:srgbClr val="FF0000"/>
                </a:solidFill>
                <a:latin typeface="Times New Roman" pitchFamily="18" charset="0"/>
                <a:cs typeface="Times New Roman" pitchFamily="18" charset="0"/>
              </a:rPr>
              <a:t>با استفاده از تکنيک هاي اعلام شده </a:t>
            </a:r>
            <a:r>
              <a:rPr lang="ar-SA" dirty="0" smtClean="0">
                <a:latin typeface="Times New Roman" pitchFamily="18" charset="0"/>
                <a:cs typeface="Times New Roman" pitchFamily="18" charset="0"/>
              </a:rPr>
              <a:t>نوبت به شناسايي عاملهاي موثر وجزيي تر است</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dirty="0" smtClean="0">
                <a:latin typeface="Times New Roman" pitchFamily="18" charset="0"/>
                <a:cs typeface="Times New Roman" pitchFamily="18" charset="0"/>
              </a:rPr>
              <a:t>براي اين کار استخوان بزرگ را به استخوانهاي فرعي _(استخوان متوسط) و استخوان متوسط را مجدداً به استخوانهاي فرعي ديگر _(استخوانهاي کوچک) و به همين ترتيب استخوانهـــاي مويي تقسيم بندي مي کنيم. استخوانهاي متوسط، کوچک و مويي معرف سلسله مراتب علتهاي موثر در بروز معلول يا عيب هستند. ذکر اين نکته مهم است که سلسله مراتب علتها را آنقدر ادامه دهيد تا به علتهايي برسيد که بتوان مستقيماً درمورد رفع آنها راه حل را اجرا کرد و نيز در پاره اي از موارد علتهاي ريشه اي و بنيادي در دو يا چند استخوان مويي از زيراستخوان متوسط تکرار مي شوند</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ar-SA" b="1" dirty="0" smtClean="0"/>
              <a:t>مراحل رسم نمودار علت و معلول</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4486" t="29358" r="18037" b="15398"/>
          <a:stretch>
            <a:fillRect/>
          </a:stretch>
        </p:blipFill>
        <p:spPr bwMode="auto">
          <a:xfrm>
            <a:off x="571472" y="571480"/>
            <a:ext cx="77153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None/>
            </a:pPr>
            <a:r>
              <a:rPr lang="ar-SA" b="1" dirty="0" smtClean="0">
                <a:solidFill>
                  <a:srgbClr val="FF0000"/>
                </a:solidFill>
                <a:latin typeface="Times New Roman" pitchFamily="18" charset="0"/>
                <a:cs typeface="Times New Roman" pitchFamily="18" charset="0"/>
              </a:rPr>
              <a:t>مرحله پنجم</a:t>
            </a:r>
            <a:r>
              <a:rPr lang="ar-SA" dirty="0" smtClean="0">
                <a:solidFill>
                  <a:srgbClr val="FF0000"/>
                </a:solidFill>
                <a:latin typeface="Times New Roman" pitchFamily="18" charset="0"/>
                <a:cs typeface="Times New Roman" pitchFamily="18" charset="0"/>
              </a:rPr>
              <a:t>:</a:t>
            </a:r>
            <a:r>
              <a:rPr lang="ar-SA" dirty="0" smtClean="0">
                <a:latin typeface="Times New Roman" pitchFamily="18" charset="0"/>
                <a:cs typeface="Times New Roman" pitchFamily="18" charset="0"/>
              </a:rPr>
              <a:t> علتها را موردبررسي مجدد قرار دهيد تا هيچ عاملي فراموش نشده باشد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b="1" dirty="0" smtClean="0">
                <a:solidFill>
                  <a:srgbClr val="FF0000"/>
                </a:solidFill>
                <a:latin typeface="Times New Roman" pitchFamily="18" charset="0"/>
                <a:cs typeface="Times New Roman" pitchFamily="18" charset="0"/>
              </a:rPr>
              <a:t>مرحله ششم</a:t>
            </a:r>
            <a:r>
              <a:rPr lang="ar-SA" dirty="0" smtClean="0">
                <a:solidFill>
                  <a:srgbClr val="FF0000"/>
                </a:solidFill>
                <a:latin typeface="Times New Roman" pitchFamily="18" charset="0"/>
                <a:cs typeface="Times New Roman" pitchFamily="18" charset="0"/>
              </a:rPr>
              <a:t>:</a:t>
            </a:r>
            <a:r>
              <a:rPr lang="ar-SA" dirty="0" smtClean="0">
                <a:latin typeface="Times New Roman" pitchFamily="18" charset="0"/>
                <a:cs typeface="Times New Roman" pitchFamily="18" charset="0"/>
              </a:rPr>
              <a:t> موثرترين و مهمترين «علت» يا «علتها» را از ميان ساير عوامل انتخاب کرده و آن را در يک شکل بيضي قرار دهيد تا نسبت به ساير علتها مشخص شود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SA" b="1" dirty="0" smtClean="0">
                <a:solidFill>
                  <a:srgbClr val="FF0000"/>
                </a:solidFill>
                <a:latin typeface="Times New Roman" pitchFamily="18" charset="0"/>
                <a:cs typeface="Times New Roman" pitchFamily="18" charset="0"/>
              </a:rPr>
              <a:t>مرحله هفتم</a:t>
            </a:r>
            <a:r>
              <a:rPr lang="ar-SA" dirty="0" smtClean="0">
                <a:solidFill>
                  <a:srgbClr val="FF0000"/>
                </a:solidFill>
                <a:latin typeface="Times New Roman" pitchFamily="18" charset="0"/>
                <a:cs typeface="Times New Roman" pitchFamily="18" charset="0"/>
              </a:rPr>
              <a:t>:</a:t>
            </a:r>
            <a:r>
              <a:rPr lang="ar-SA" dirty="0" smtClean="0">
                <a:latin typeface="Times New Roman" pitchFamily="18" charset="0"/>
                <a:cs typeface="Times New Roman" pitchFamily="18" charset="0"/>
              </a:rPr>
              <a:t> کليه اطلاعات ضروري روي نمودار ثبت گردد و به طورکلي رسم نمودارها بدون ثبت اطلاعات فاقد هويت و ارزش است، اطلاعات ضروري يک نمودار همانند اطلاعات شناسنامه اي يک شخص است؛ يعني هر نمودار بايد حداقل داراي عنوان، شماره، تاريخ، مکان و نام شخص يا گروه تهيه کننده باشد</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ar-SA" b="1" dirty="0" smtClean="0"/>
              <a:t>مراحل رسم نمودار علت و معلول</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4486" t="29358" r="18037" b="15398"/>
          <a:stretch>
            <a:fillRect/>
          </a:stretch>
        </p:blipFill>
        <p:spPr bwMode="auto">
          <a:xfrm>
            <a:off x="571472" y="571480"/>
            <a:ext cx="77153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b="1" u="sng" dirty="0">
                <a:latin typeface="Times New Roman" pitchFamily="18" charset="0"/>
                <a:cs typeface="Times New Roman" pitchFamily="18" charset="0"/>
              </a:rPr>
              <a:t>تعاریف شش </a:t>
            </a:r>
            <a:r>
              <a:rPr lang="fa-IR" b="1" u="sng" dirty="0" smtClean="0">
                <a:latin typeface="Times New Roman" pitchFamily="18" charset="0"/>
                <a:cs typeface="Times New Roman" pitchFamily="18" charset="0"/>
              </a:rPr>
              <a:t>سیگما</a:t>
            </a:r>
            <a:r>
              <a:rPr lang="fa-I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r">
              <a:buNone/>
            </a:pPr>
            <a:r>
              <a:rPr lang="fa-IR" b="1" dirty="0">
                <a:latin typeface="Times New Roman" pitchFamily="18" charset="0"/>
                <a:cs typeface="Times New Roman" pitchFamily="18" charset="0"/>
              </a:rPr>
              <a:t>از نظر موتورولا شش سیگما سه تعریف دارد</a:t>
            </a:r>
            <a:r>
              <a:rPr lang="fa-IR" b="1" dirty="0" smtClean="0">
                <a:latin typeface="Times New Roman" pitchFamily="18" charset="0"/>
                <a:cs typeface="Times New Roman" pitchFamily="18" charset="0"/>
              </a:rPr>
              <a:t>:</a:t>
            </a:r>
            <a:r>
              <a:rPr lang="fa-IR"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lgn="r">
              <a:buNone/>
            </a:pPr>
            <a:r>
              <a:rPr lang="fa-IR" b="1" dirty="0">
                <a:latin typeface="Times New Roman" pitchFamily="18" charset="0"/>
                <a:cs typeface="Times New Roman" pitchFamily="18" charset="0"/>
              </a:rPr>
              <a:t>از نظر متریک</a:t>
            </a:r>
            <a:endParaRPr lang="en-US" dirty="0">
              <a:latin typeface="Times New Roman" pitchFamily="18" charset="0"/>
              <a:cs typeface="Times New Roman" pitchFamily="18" charset="0"/>
            </a:endParaRPr>
          </a:p>
          <a:p>
            <a:pPr algn="r">
              <a:buNone/>
            </a:pPr>
            <a:r>
              <a:rPr lang="fa-IR" b="1" dirty="0">
                <a:latin typeface="Times New Roman" pitchFamily="18" charset="0"/>
                <a:cs typeface="Times New Roman" pitchFamily="18" charset="0"/>
              </a:rPr>
              <a:t>از نظر متدولوژی</a:t>
            </a:r>
            <a:endParaRPr lang="en-US" dirty="0">
              <a:latin typeface="Times New Roman" pitchFamily="18" charset="0"/>
              <a:cs typeface="Times New Roman" pitchFamily="18" charset="0"/>
            </a:endParaRPr>
          </a:p>
          <a:p>
            <a:pPr algn="r">
              <a:buNone/>
            </a:pPr>
            <a:r>
              <a:rPr lang="fa-IR" b="1" dirty="0">
                <a:latin typeface="Times New Roman" pitchFamily="18" charset="0"/>
                <a:cs typeface="Times New Roman" pitchFamily="18" charset="0"/>
              </a:rPr>
              <a:t>از </a:t>
            </a:r>
            <a:r>
              <a:rPr lang="fa-IR" b="1" dirty="0" smtClean="0">
                <a:latin typeface="Times New Roman" pitchFamily="18" charset="0"/>
                <a:cs typeface="Times New Roman" pitchFamily="18" charset="0"/>
              </a:rPr>
              <a:t>نظر سیستم مدیریت</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14486" t="26201" r="18037" b="23290"/>
          <a:stretch>
            <a:fillRect/>
          </a:stretch>
        </p:blipFill>
        <p:spPr bwMode="auto">
          <a:xfrm>
            <a:off x="785786" y="1000108"/>
            <a:ext cx="764386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rtl="1">
              <a:buFontTx/>
              <a:buChar char="-"/>
            </a:pPr>
            <a:r>
              <a:rPr lang="ar-SA" dirty="0" smtClean="0">
                <a:latin typeface="Times New Roman" pitchFamily="18" charset="0"/>
                <a:cs typeface="Times New Roman" pitchFamily="18" charset="0"/>
              </a:rPr>
              <a:t>تمامي علتهاي احتمالي موثر در ايجاد مشکل را بر روي نمودار علت - معلول قرار دهيد، </a:t>
            </a:r>
            <a:r>
              <a:rPr lang="ar-SA" dirty="0" smtClean="0">
                <a:solidFill>
                  <a:srgbClr val="FF0000"/>
                </a:solidFill>
                <a:latin typeface="Times New Roman" pitchFamily="18" charset="0"/>
                <a:cs typeface="Times New Roman" pitchFamily="18" charset="0"/>
              </a:rPr>
              <a:t>علتها را به ترتيب درجه نزديکي در ايجاد مسئله </a:t>
            </a:r>
            <a:r>
              <a:rPr lang="ar-SA" dirty="0" smtClean="0">
                <a:latin typeface="Times New Roman" pitchFamily="18" charset="0"/>
                <a:cs typeface="Times New Roman" pitchFamily="18" charset="0"/>
              </a:rPr>
              <a:t>بر روي استخوانهاي بزرگ، متوسط، کوچک، مويي و... نمودار علت و معلول نمايش دهيد</a:t>
            </a:r>
            <a:r>
              <a:rPr lang="en-US" dirty="0" smtClean="0">
                <a:latin typeface="Times New Roman" pitchFamily="18" charset="0"/>
                <a:cs typeface="Times New Roman" pitchFamily="18" charset="0"/>
              </a:rPr>
              <a:t>.</a:t>
            </a:r>
          </a:p>
          <a:p>
            <a:pPr algn="r" rtl="1">
              <a:buFontTx/>
              <a:buChar char="-"/>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علتهاي احتمالي موثر در بروز مشکل را براي درک کامل مسئله موردبررسي قرار دهيد تا هيچ علتي فراموش نشده باشد</a:t>
            </a:r>
            <a:r>
              <a:rPr lang="en-US" dirty="0" smtClean="0">
                <a:latin typeface="Times New Roman" pitchFamily="18" charset="0"/>
                <a:cs typeface="Times New Roman" pitchFamily="18" charset="0"/>
              </a:rPr>
              <a:t>.</a:t>
            </a:r>
          </a:p>
          <a:p>
            <a:pPr algn="r" rtl="1">
              <a:buFontTx/>
              <a:buChar char="-"/>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تمامي علتهاي احتمالي واردشده روي نمودار علت - معلول را براساس دانش فني و تجربه کارشناسان موردبررسي قرار دهيد و آنهايي را که به نظر مي رسد تاثيرات بيشتري روي معلول دارند يعني آن دسته از علتهايي که بايد به جمع آوري اطلاعات درموردشان پرداخت، از بقيه متمايز کنيد</a:t>
            </a:r>
            <a:r>
              <a:rPr lang="en-US" dirty="0" smtClean="0">
                <a:latin typeface="Times New Roman" pitchFamily="18" charset="0"/>
                <a:cs typeface="Times New Roman" pitchFamily="18" charset="0"/>
              </a:rPr>
              <a:t>.</a:t>
            </a:r>
          </a:p>
          <a:p>
            <a:pPr algn="r" rtl="1">
              <a:buFontTx/>
              <a:buChar char="-"/>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علتهاي واقعي را نه براساس حدس و گمان بلکه براساس مستندات واقعي ومدارک صحيح و دقيق (آمار و اطلاعات) شناسايي کنيد؛</a:t>
            </a:r>
            <a:endParaRPr lang="en-US" dirty="0" smtClean="0">
              <a:latin typeface="Times New Roman" pitchFamily="18" charset="0"/>
              <a:cs typeface="Times New Roman" pitchFamily="18" charset="0"/>
            </a:endParaRPr>
          </a:p>
          <a:p>
            <a:pPr algn="r" rtl="1">
              <a:buFontTx/>
              <a:buChar char="-"/>
            </a:pPr>
            <a:r>
              <a:rPr lang="ar-SA" dirty="0" smtClean="0">
                <a:latin typeface="Times New Roman" pitchFamily="18" charset="0"/>
                <a:cs typeface="Times New Roman" pitchFamily="18" charset="0"/>
              </a:rPr>
              <a:t>تحقيق کنيد که آيا بين هريک از علتها و معلولها همبستگي وجود دارد؟ به بررسي رابطه بين علتها نيز بپردازيد؛</a:t>
            </a:r>
            <a:endParaRPr lang="en-US" dirty="0" smtClean="0">
              <a:latin typeface="Times New Roman" pitchFamily="18" charset="0"/>
              <a:cs typeface="Times New Roman" pitchFamily="18" charset="0"/>
            </a:endParaRPr>
          </a:p>
          <a:p>
            <a:pPr algn="r" rtl="1">
              <a:buFontTx/>
              <a:buChar char="-"/>
            </a:pPr>
            <a:r>
              <a:rPr lang="ar-SA" dirty="0" smtClean="0">
                <a:latin typeface="Times New Roman" pitchFamily="18" charset="0"/>
                <a:cs typeface="Times New Roman" pitchFamily="18" charset="0"/>
              </a:rPr>
              <a:t>موثرترين و مهمترين علت يا علتهايي که درصدد حذف آنها هستيد را انتخاب کنيد</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fa-IR" dirty="0" smtClean="0"/>
              <a:t>توجه</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ar-SA" dirty="0" smtClean="0">
                <a:latin typeface="Times New Roman" pitchFamily="18" charset="0"/>
                <a:cs typeface="Times New Roman" pitchFamily="18" charset="0"/>
              </a:rPr>
              <a:t>غالباً روش انتخابي </a:t>
            </a:r>
            <a:r>
              <a:rPr lang="ar-SA" b="1" dirty="0" smtClean="0">
                <a:latin typeface="Times New Roman" pitchFamily="18" charset="0"/>
                <a:cs typeface="Times New Roman" pitchFamily="18" charset="0"/>
              </a:rPr>
              <a:t>تجزيه و تحليل براي رسم نمودار </a:t>
            </a:r>
            <a:r>
              <a:rPr lang="fa-IR" dirty="0" smtClean="0">
                <a:latin typeface="Times New Roman" pitchFamily="18" charset="0"/>
                <a:cs typeface="Times New Roman" pitchFamily="18" charset="0"/>
              </a:rPr>
              <a:t>استخوان ماهی،</a:t>
            </a:r>
            <a:r>
              <a:rPr lang="ar-SA" dirty="0" smtClean="0">
                <a:latin typeface="Times New Roman" pitchFamily="18" charset="0"/>
                <a:cs typeface="Times New Roman" pitchFamily="18" charset="0"/>
              </a:rPr>
              <a:t> ايجاد توفان فکري</a:t>
            </a:r>
            <a:r>
              <a:rPr lang="en-US" dirty="0" smtClean="0">
                <a:latin typeface="Times New Roman" pitchFamily="18" charset="0"/>
                <a:cs typeface="Times New Roman" pitchFamily="18" charset="0"/>
              </a:rPr>
              <a:t> (BRAIN STORMING) </a:t>
            </a:r>
            <a:r>
              <a:rPr lang="ar-SA" dirty="0" smtClean="0">
                <a:latin typeface="Times New Roman" pitchFamily="18" charset="0"/>
                <a:cs typeface="Times New Roman" pitchFamily="18" charset="0"/>
              </a:rPr>
              <a:t>در يک گروه متشکل از نمايندگان و کارشناسان قسمتهاي مختلف و افرادي است که بالقوه با آن مشکل ارتباط دارند، کار رسم نمودار بايد توسط رهبر گروه يا شخص باتجربه اي انجام شود که بتواند جلسه توفان فکري را هدايت کند. در چنين جلسه اي هدف فعال کردن ذهن هريک از اعضاي گروه درجهت ارائه راه حل براي مشکلات يا ارائه پيشنهاد براي بهبودکار است. موضوع يا مشکل باید از قبل تعيين شده باشد.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GB" b="1" dirty="0" smtClean="0"/>
              <a:t>Brainstorm</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r>
              <a:rPr lang="ar-SA" dirty="0" smtClean="0">
                <a:latin typeface="Times New Roman" pitchFamily="18" charset="0"/>
                <a:cs typeface="Times New Roman" pitchFamily="18" charset="0"/>
              </a:rPr>
              <a:t>در اين روش توجه به نکات زير ضروري است</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هيچ نظري نبايد موردانتقاد قرار گيرد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همه نقطه نظرها بايد بر روي تابلو به طوري نوشته شود که همه بتوانند آن را مشاهده کنند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همه بايد بر روي طرح موضوع يا مشکل تعيين شده، اتفاق نظر داشته باشند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برروي تابلو بايد جملات، براساس کلمات گوينده نوشته و از قطع کلام گوينده اجتناب شود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علتها را در قالب عبارات و به صورت خلاصه بيان کنيد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علتهاي احتمالي موثر کشف شده را با استفاده از تکنيک هاي به کار برده شده در تعيين فاکتورهاي اصلي دسته بندي کنيد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بـراي تعيين سلسله مراتب علتها از تکنيک   </a:t>
            </a:r>
            <a:r>
              <a:rPr lang="en-US" dirty="0" smtClean="0">
                <a:latin typeface="Times New Roman" pitchFamily="18" charset="0"/>
                <a:cs typeface="Times New Roman" pitchFamily="18" charset="0"/>
              </a:rPr>
              <a:t>5Why</a:t>
            </a:r>
            <a:r>
              <a:rPr lang="ar-SA" dirty="0" smtClean="0">
                <a:latin typeface="Times New Roman" pitchFamily="18" charset="0"/>
                <a:cs typeface="Times New Roman" pitchFamily="18" charset="0"/>
              </a:rPr>
              <a:t>استفاده شود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en-US" dirty="0" smtClean="0">
                <a:latin typeface="Times New Roman" pitchFamily="18" charset="0"/>
                <a:cs typeface="Times New Roman" pitchFamily="18" charset="0"/>
              </a:rPr>
              <a:t>Improve</a:t>
            </a:r>
          </a:p>
          <a:p>
            <a:pPr algn="r" rtl="1">
              <a:buNone/>
            </a:pPr>
            <a:r>
              <a:rPr lang="fa-IR" dirty="0" smtClean="0">
                <a:latin typeface="Times New Roman" pitchFamily="18" charset="0"/>
                <a:cs typeface="Times New Roman" pitchFamily="18" charset="0"/>
              </a:rPr>
              <a:t>بهبود</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اقدام اصلاحی در مواردی انجام شود که بیشترین فراوانی را دارد یا از اهمیت بیشتری برخوردار است و یا آنکه سریعتر رفع می شود و سپس به موارد دیگر بپردازید</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en-US" dirty="0" smtClean="0">
                <a:latin typeface="Times New Roman" pitchFamily="18" charset="0"/>
                <a:cs typeface="Times New Roman" pitchFamily="18" charset="0"/>
              </a:rPr>
              <a:t>Control</a:t>
            </a:r>
          </a:p>
          <a:p>
            <a:pPr algn="r" rtl="1">
              <a:buNone/>
            </a:pPr>
            <a:r>
              <a:rPr lang="fa-IR" dirty="0" smtClean="0">
                <a:latin typeface="Times New Roman" pitchFamily="18" charset="0"/>
                <a:cs typeface="Times New Roman" pitchFamily="18" charset="0"/>
              </a:rPr>
              <a:t>نظارت</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بررسی اثر بخشی اقدام اصلاحی با ممیزی هفتگی ودر صورت حل نشدن مشکل شروع مجدد از فاز تعیین</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643182"/>
            <a:ext cx="8229600" cy="1971676"/>
          </a:xfrm>
        </p:spPr>
        <p:txBody>
          <a:bodyPr/>
          <a:lstStyle/>
          <a:p>
            <a:pPr algn="ctr">
              <a:buNone/>
            </a:pPr>
            <a:r>
              <a:rPr lang="fa-IR" sz="4000" b="1" dirty="0" smtClean="0">
                <a:latin typeface="Times New Roman" pitchFamily="18" charset="0"/>
                <a:cs typeface="Times New Roman" pitchFamily="18" charset="0"/>
              </a:rPr>
              <a:t>روشهای </a:t>
            </a:r>
            <a:r>
              <a:rPr lang="fa-IR" sz="4000" b="1" dirty="0" smtClean="0">
                <a:solidFill>
                  <a:srgbClr val="FF0000"/>
                </a:solidFill>
                <a:latin typeface="Times New Roman" pitchFamily="18" charset="0"/>
                <a:cs typeface="Times New Roman" pitchFamily="18" charset="0"/>
              </a:rPr>
              <a:t>حل</a:t>
            </a:r>
            <a:r>
              <a:rPr lang="fa-IR" sz="4000" b="1" dirty="0" smtClean="0">
                <a:latin typeface="Times New Roman" pitchFamily="18" charset="0"/>
                <a:cs typeface="Times New Roman" pitchFamily="18" charset="0"/>
              </a:rPr>
              <a:t> مشکلات</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r" rtl="1">
              <a:buNone/>
            </a:pPr>
            <a:r>
              <a:rPr lang="fa-IR" b="1" dirty="0" smtClean="0">
                <a:latin typeface="Times New Roman" pitchFamily="18" charset="0"/>
                <a:cs typeface="Times New Roman" pitchFamily="18" charset="0"/>
              </a:rPr>
              <a:t>نظرسنجی مرحله دوم ،مقایسه آمار بعد از بهبود شرایط </a:t>
            </a:r>
            <a:endParaRPr lang="en-US" dirty="0" smtClean="0">
              <a:latin typeface="Times New Roman" pitchFamily="18" charset="0"/>
              <a:cs typeface="Times New Roman" pitchFamily="18" charset="0"/>
            </a:endParaRPr>
          </a:p>
          <a:p>
            <a:pPr lvl="0" algn="r" rtl="1">
              <a:buNone/>
            </a:pPr>
            <a:r>
              <a:rPr lang="en-GB" b="1" dirty="0" err="1" smtClean="0">
                <a:latin typeface="Times New Roman" pitchFamily="18" charset="0"/>
                <a:cs typeface="Times New Roman" pitchFamily="18" charset="0"/>
              </a:rPr>
              <a:t>Poka</a:t>
            </a:r>
            <a:r>
              <a:rPr lang="en-GB" b="1" dirty="0" smtClean="0">
                <a:latin typeface="Times New Roman" pitchFamily="18" charset="0"/>
                <a:cs typeface="Times New Roman" pitchFamily="18" charset="0"/>
              </a:rPr>
              <a:t> Yoke</a:t>
            </a:r>
            <a:endParaRPr lang="en-US" dirty="0" smtClean="0">
              <a:latin typeface="Times New Roman" pitchFamily="18" charset="0"/>
              <a:cs typeface="Times New Roman" pitchFamily="18" charset="0"/>
            </a:endParaRPr>
          </a:p>
          <a:p>
            <a:pPr lvl="0" algn="r" rtl="1">
              <a:buNone/>
            </a:pPr>
            <a:r>
              <a:rPr lang="fa-IR" b="1" dirty="0" smtClean="0">
                <a:latin typeface="Times New Roman" pitchFamily="18" charset="0"/>
                <a:cs typeface="Times New Roman" pitchFamily="18" charset="0"/>
              </a:rPr>
              <a:t>آموزش؛ توجیه و تشویق افراد </a:t>
            </a:r>
            <a:endParaRPr lang="en-US" dirty="0" smtClean="0">
              <a:latin typeface="Times New Roman" pitchFamily="18" charset="0"/>
              <a:cs typeface="Times New Roman" pitchFamily="18" charset="0"/>
            </a:endParaRPr>
          </a:p>
          <a:p>
            <a:pPr lvl="0" algn="r" rtl="1">
              <a:buNone/>
            </a:pPr>
            <a:r>
              <a:rPr lang="fa-IR" b="1" dirty="0" smtClean="0">
                <a:latin typeface="Times New Roman" pitchFamily="18" charset="0"/>
                <a:cs typeface="Times New Roman" pitchFamily="18" charset="0"/>
              </a:rPr>
              <a:t>درک مسائل و علل عدم همکاری افراد</a:t>
            </a:r>
            <a:endParaRPr lang="en-US" dirty="0" smtClean="0">
              <a:latin typeface="Times New Roman" pitchFamily="18" charset="0"/>
              <a:cs typeface="Times New Roman" pitchFamily="18" charset="0"/>
            </a:endParaRPr>
          </a:p>
          <a:p>
            <a:pPr lvl="0" algn="r" rtl="1">
              <a:buNone/>
            </a:pPr>
            <a:r>
              <a:rPr lang="fa-IR" b="1" dirty="0" smtClean="0">
                <a:latin typeface="Times New Roman" pitchFamily="18" charset="0"/>
                <a:cs typeface="Times New Roman" pitchFamily="18" charset="0"/>
              </a:rPr>
              <a:t>رعایت نظم و ترتیب</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rtl="1">
              <a:buNone/>
            </a:pPr>
            <a:r>
              <a:rPr lang="fa-IR"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err="1" smtClean="0"/>
              <a:t>Poka</a:t>
            </a:r>
            <a:r>
              <a:rPr lang="en-US" b="1" dirty="0" smtClean="0"/>
              <a:t>-Yoke discipline</a:t>
            </a:r>
            <a:br>
              <a:rPr lang="en-US" b="1" dirty="0" smtClean="0"/>
            </a:br>
            <a:endParaRPr lang="en-US" dirty="0"/>
          </a:p>
        </p:txBody>
      </p:sp>
      <p:sp>
        <p:nvSpPr>
          <p:cNvPr id="5" name="Rectangle 4"/>
          <p:cNvSpPr/>
          <p:nvPr/>
        </p:nvSpPr>
        <p:spPr>
          <a:xfrm>
            <a:off x="1000100" y="2000240"/>
            <a:ext cx="6929486" cy="400110"/>
          </a:xfrm>
          <a:prstGeom prst="rect">
            <a:avLst/>
          </a:prstGeom>
        </p:spPr>
        <p:txBody>
          <a:bodyPr wrap="square">
            <a:spAutoFit/>
          </a:bodyPr>
          <a:lstStyle/>
          <a:p>
            <a:pPr algn="ctr"/>
            <a:r>
              <a:rPr lang="en-US" sz="2000" b="1" dirty="0" err="1" smtClean="0"/>
              <a:t>Poka</a:t>
            </a:r>
            <a:r>
              <a:rPr lang="en-US" sz="2000" b="1" dirty="0" smtClean="0"/>
              <a:t>-Yoke means </a:t>
            </a:r>
            <a:r>
              <a:rPr lang="en-US" sz="2000" b="1" i="1" dirty="0" smtClean="0"/>
              <a:t>mistake-proofing, error-proofing.</a:t>
            </a:r>
          </a:p>
        </p:txBody>
      </p:sp>
      <p:sp>
        <p:nvSpPr>
          <p:cNvPr id="4" name="Rectangle 3"/>
          <p:cNvSpPr/>
          <p:nvPr/>
        </p:nvSpPr>
        <p:spPr>
          <a:xfrm>
            <a:off x="2786050" y="3071810"/>
            <a:ext cx="3115231" cy="369332"/>
          </a:xfrm>
          <a:prstGeom prst="rect">
            <a:avLst/>
          </a:prstGeom>
        </p:spPr>
        <p:txBody>
          <a:bodyPr wrap="square">
            <a:spAutoFit/>
          </a:bodyPr>
          <a:lstStyle/>
          <a:p>
            <a:pPr algn="ctr" rtl="1"/>
            <a:r>
              <a:rPr lang="ar-SA" b="1" dirty="0" smtClean="0">
                <a:latin typeface="Times New Roman" pitchFamily="18" charset="0"/>
                <a:cs typeface="Times New Roman" pitchFamily="18" charset="0"/>
              </a:rPr>
              <a:t>روشهاي خطا ناپذيري</a:t>
            </a:r>
            <a:endParaRPr lang="en-US" dirty="0">
              <a:latin typeface="Times New Roman" pitchFamily="18" charset="0"/>
              <a:cs typeface="Times New Roman" pitchFamily="18" charset="0"/>
            </a:endParaRPr>
          </a:p>
        </p:txBody>
      </p:sp>
      <p:sp>
        <p:nvSpPr>
          <p:cNvPr id="45057" name="Rectangle 1"/>
          <p:cNvSpPr>
            <a:spLocks noChangeArrowheads="1"/>
          </p:cNvSpPr>
          <p:nvPr/>
        </p:nvSpPr>
        <p:spPr bwMode="auto">
          <a:xfrm>
            <a:off x="681311" y="3857628"/>
            <a:ext cx="65261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پوكا( خطاهاي غير عمدي) و يوكه (پرهيز) است</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l="34216" t="38829" r="33229" b="2171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a:latin typeface="Times New Roman" pitchFamily="18" charset="0"/>
                <a:cs typeface="Times New Roman" pitchFamily="18" charset="0"/>
              </a:rPr>
              <a:t>تعریف :  زیگما نماینده مقدار واقعی انحراف معیار می باشد . همان طور که µ نماینده مقدار واقعی معدل می باشد .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بنابراین 6زیگما برابر با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می باشد . </a:t>
            </a:r>
            <a:endParaRPr lang="en-US" dirty="0" smtClean="0">
              <a:latin typeface="Times New Roman" pitchFamily="18" charset="0"/>
              <a:cs typeface="Times New Roman" pitchFamily="18" charset="0"/>
            </a:endParaRPr>
          </a:p>
          <a:p>
            <a:pPr algn="r" rtl="1">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fa-IR" b="1" dirty="0" smtClean="0"/>
              <a:t>از نظر متریک</a:t>
            </a:r>
            <a:endParaRPr lang="en-US"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2357430"/>
            <a:ext cx="828677" cy="75598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ar-SA" b="1" u="sng" dirty="0" smtClean="0">
                <a:cs typeface="B Nazanin" pitchFamily="2" charset="-78"/>
              </a:rPr>
              <a:t>تعريف پوكا يوكي:</a:t>
            </a:r>
            <a:endParaRPr lang="en-US" dirty="0" smtClean="0">
              <a:cs typeface="B Nazanin" pitchFamily="2" charset="-78"/>
            </a:endParaRPr>
          </a:p>
          <a:p>
            <a:pPr algn="r" rtl="1">
              <a:buNone/>
            </a:pPr>
            <a:r>
              <a:rPr lang="ar-SA" dirty="0" smtClean="0">
                <a:latin typeface="Times New Roman" pitchFamily="18" charset="0"/>
                <a:cs typeface="Times New Roman" pitchFamily="18" charset="0"/>
              </a:rPr>
              <a:t>پوكايوكي روشي است كه با استفاده از آن مي‌توان از بروز اشتباهات ساده انساني جلوگيري به عمل آورد بدين ترتيب كه با اعمال تغييرات دائمي در تجهيزات، فرآيندها يا رويه‌ها امكان بروز اشتباه را از بين برده و يا در صورت بروز اشتباه فوراً هشدار لازم را داد. تكنيك پوكا يوكي كه در اصطلاح امريكايي خطا ناپذيري (</a:t>
            </a:r>
            <a:r>
              <a:rPr lang="en-US" dirty="0" smtClean="0">
                <a:latin typeface="Times New Roman" pitchFamily="18" charset="0"/>
                <a:cs typeface="Times New Roman" pitchFamily="18" charset="0"/>
              </a:rPr>
              <a:t>MISTAKE PROOFING</a:t>
            </a:r>
            <a:r>
              <a:rPr lang="ar-SA" dirty="0" smtClean="0">
                <a:latin typeface="Times New Roman" pitchFamily="18" charset="0"/>
                <a:cs typeface="Times New Roman" pitchFamily="18" charset="0"/>
              </a:rPr>
              <a:t>) ناميده مي‌شود به عنوان يك مفهوم سالها است كه در بخش ايمني مخصوصا‌ در امريكا استفاده مي‌شود و ابداع كننده آن يك مهندس ژاپني به نام شي جيو شينگو (</a:t>
            </a:r>
            <a:r>
              <a:rPr lang="en-US" dirty="0" smtClean="0">
                <a:latin typeface="Times New Roman" pitchFamily="18" charset="0"/>
                <a:cs typeface="Times New Roman" pitchFamily="18" charset="0"/>
              </a:rPr>
              <a:t>SHIGEO SHINGO</a:t>
            </a:r>
            <a:r>
              <a:rPr lang="ar-SA" dirty="0" smtClean="0">
                <a:latin typeface="Times New Roman" pitchFamily="18" charset="0"/>
                <a:cs typeface="Times New Roman" pitchFamily="18" charset="0"/>
              </a:rPr>
              <a:t>) مي‌باشد.</a:t>
            </a:r>
            <a:endParaRPr lang="en-US" dirty="0" smtClean="0">
              <a:latin typeface="Times New Roman" pitchFamily="18" charset="0"/>
              <a:cs typeface="Times New Roman" pitchFamily="18" charset="0"/>
            </a:endParaRPr>
          </a:p>
          <a:p>
            <a:endParaRPr lang="en-US" dirty="0">
              <a:cs typeface="B Nazanin" pitchFamily="2" charset="-78"/>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ar-SA" b="1" dirty="0" smtClean="0">
                <a:latin typeface="Times New Roman" pitchFamily="18" charset="0"/>
                <a:cs typeface="Times New Roman" pitchFamily="18" charset="0"/>
              </a:rPr>
              <a:t>پیشگیری از اتفاق خطا یا اشتباه</a:t>
            </a:r>
            <a:endParaRPr lang="en-US" dirty="0" smtClean="0">
              <a:latin typeface="Times New Roman" pitchFamily="18" charset="0"/>
              <a:cs typeface="Times New Roman" pitchFamily="18" charset="0"/>
            </a:endParaRPr>
          </a:p>
          <a:p>
            <a:pPr algn="r">
              <a:buNone/>
            </a:pPr>
            <a:r>
              <a:rPr lang="fa-IR" b="1" dirty="0" smtClean="0">
                <a:latin typeface="Times New Roman" pitchFamily="18" charset="0"/>
                <a:cs typeface="Times New Roman" pitchFamily="18" charset="0"/>
              </a:rPr>
              <a:t>تشخیص سریع عدم انطباق در زمان اتفاق </a:t>
            </a:r>
            <a:br>
              <a:rPr lang="fa-IR" b="1" dirty="0" smtClean="0">
                <a:latin typeface="Times New Roman" pitchFamily="18" charset="0"/>
                <a:cs typeface="Times New Roman" pitchFamily="18" charset="0"/>
              </a:rPr>
            </a:br>
            <a:r>
              <a:rPr lang="fa-IR" b="1" dirty="0" smtClean="0">
                <a:latin typeface="Times New Roman" pitchFamily="18" charset="0"/>
                <a:cs typeface="Times New Roman" pitchFamily="18" charset="0"/>
              </a:rPr>
              <a:t>توقف سریع فرایند برای پیشگیری از تولید کالای معیوب بیشتر</a:t>
            </a:r>
            <a:br>
              <a:rPr lang="fa-IR" b="1" dirty="0" smtClean="0">
                <a:latin typeface="Times New Roman" pitchFamily="18" charset="0"/>
                <a:cs typeface="Times New Roman" pitchFamily="18" charset="0"/>
              </a:rPr>
            </a:br>
            <a:r>
              <a:rPr lang="fa-IR" b="1" dirty="0" smtClean="0">
                <a:latin typeface="Times New Roman" pitchFamily="18" charset="0"/>
                <a:cs typeface="Times New Roman" pitchFamily="18" charset="0"/>
              </a:rPr>
              <a:t>اصلاح علت های ریشه ای مشکلات فرایند قبل از ادامه مجدد تولید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a:r>
              <a:rPr lang="fa-IR" b="1" dirty="0" smtClean="0">
                <a:latin typeface="Times New Roman" pitchFamily="18" charset="0"/>
                <a:cs typeface="Times New Roman" pitchFamily="18" charset="0"/>
              </a:rPr>
              <a:t>مزایای پوکا یوکه</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ar-SA" b="1" dirty="0" smtClean="0">
                <a:latin typeface="Times New Roman" pitchFamily="18" charset="0"/>
                <a:cs typeface="Times New Roman" pitchFamily="18" charset="0"/>
              </a:rPr>
              <a:t>پیشگیری از اشتباه در دیسکت</a:t>
            </a:r>
            <a:endParaRPr lang="en-US" dirty="0" smtClean="0">
              <a:latin typeface="Times New Roman" pitchFamily="18" charset="0"/>
              <a:cs typeface="Times New Roman" pitchFamily="18" charset="0"/>
            </a:endParaRPr>
          </a:p>
          <a:p>
            <a:pPr algn="r">
              <a:buNone/>
            </a:pPr>
            <a:r>
              <a:rPr lang="ar-SA" b="1" dirty="0" smtClean="0">
                <a:latin typeface="Times New Roman" pitchFamily="18" charset="0"/>
                <a:cs typeface="Times New Roman" pitchFamily="18" charset="0"/>
              </a:rPr>
              <a:t>طراحی سه شاخه و پیریز</a:t>
            </a:r>
            <a:endParaRPr lang="en-US" dirty="0" smtClean="0">
              <a:latin typeface="Times New Roman" pitchFamily="18" charset="0"/>
              <a:cs typeface="Times New Roman" pitchFamily="18" charset="0"/>
            </a:endParaRPr>
          </a:p>
          <a:p>
            <a:pPr algn="r">
              <a:buNone/>
            </a:pPr>
            <a:r>
              <a:rPr lang="ar-SA" b="1" dirty="0" smtClean="0">
                <a:latin typeface="Times New Roman" pitchFamily="18" charset="0"/>
                <a:cs typeface="Times New Roman" pitchFamily="18" charset="0"/>
              </a:rPr>
              <a:t>استفاده از بارکد</a:t>
            </a:r>
            <a:endParaRPr lang="en-US" dirty="0" smtClean="0">
              <a:latin typeface="Times New Roman" pitchFamily="18" charset="0"/>
              <a:cs typeface="Times New Roman" pitchFamily="18" charset="0"/>
            </a:endParaRPr>
          </a:p>
          <a:p>
            <a:pPr algn="r">
              <a:buNone/>
            </a:pPr>
            <a:r>
              <a:rPr lang="ar-SA" b="1" dirty="0" smtClean="0">
                <a:latin typeface="Times New Roman" pitchFamily="18" charset="0"/>
                <a:cs typeface="Times New Roman" pitchFamily="18" charset="0"/>
              </a:rPr>
              <a:t>سیستم دزد گیر در فروشگاه ها</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a:r>
              <a:rPr lang="fa-IR" dirty="0" smtClean="0">
                <a:latin typeface="Times New Roman" pitchFamily="18" charset="0"/>
                <a:cs typeface="Times New Roman" pitchFamily="18" charset="0"/>
              </a:rPr>
              <a:t>مثال هاي كاربردي از پوكا يوكه</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ar-SA" dirty="0" smtClean="0">
                <a:latin typeface="Times New Roman" pitchFamily="18" charset="0"/>
                <a:cs typeface="Times New Roman" pitchFamily="18" charset="0"/>
              </a:rPr>
              <a:t>روشهاي بازرسي را مي‌توان به سه دسته عمده تقسيم بندي نمود:</a:t>
            </a:r>
            <a:endParaRPr lang="en-US" dirty="0" smtClean="0">
              <a:latin typeface="Times New Roman" pitchFamily="18" charset="0"/>
              <a:cs typeface="Times New Roman" pitchFamily="18" charset="0"/>
            </a:endParaRPr>
          </a:p>
          <a:p>
            <a:pPr algn="r" rtl="1">
              <a:buNone/>
            </a:pPr>
            <a:r>
              <a:rPr lang="ar-SA" b="1" dirty="0" smtClean="0">
                <a:latin typeface="Times New Roman" pitchFamily="18" charset="0"/>
                <a:cs typeface="Times New Roman" pitchFamily="18" charset="0"/>
              </a:rPr>
              <a:t>الف – بازرسي قضاوتي (</a:t>
            </a:r>
            <a:r>
              <a:rPr lang="en-US" b="1" dirty="0" smtClean="0">
                <a:latin typeface="Times New Roman" pitchFamily="18" charset="0"/>
                <a:cs typeface="Times New Roman" pitchFamily="18" charset="0"/>
              </a:rPr>
              <a:t>inspection</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judgment</a:t>
            </a:r>
            <a:r>
              <a:rPr lang="fa-IR"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r" rtl="1">
              <a:buNone/>
            </a:pPr>
            <a:r>
              <a:rPr lang="ar-SA" b="1" dirty="0" smtClean="0">
                <a:latin typeface="Times New Roman" pitchFamily="18" charset="0"/>
                <a:cs typeface="Times New Roman" pitchFamily="18" charset="0"/>
              </a:rPr>
              <a:t>ب – بازرسي همراه با بازخور اطلاعات </a:t>
            </a:r>
            <a:endParaRPr lang="fa-IR" b="1" dirty="0" smtClean="0">
              <a:latin typeface="Times New Roman" pitchFamily="18" charset="0"/>
              <a:cs typeface="Times New Roman" pitchFamily="18" charset="0"/>
            </a:endParaRPr>
          </a:p>
          <a:p>
            <a:pPr algn="r" rtl="1">
              <a:buNone/>
            </a:pPr>
            <a:r>
              <a:rPr lang="ar-SA"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informative inspection</a:t>
            </a:r>
            <a:r>
              <a:rPr lang="ar-SA"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r" rtl="1">
              <a:buNone/>
            </a:pPr>
            <a:r>
              <a:rPr lang="ar-SA" b="1" dirty="0" smtClean="0">
                <a:latin typeface="Times New Roman" pitchFamily="18" charset="0"/>
                <a:cs typeface="Times New Roman" pitchFamily="18" charset="0"/>
              </a:rPr>
              <a:t>پ ـ‌ بازرسي سرمنشأ (</a:t>
            </a:r>
            <a:r>
              <a:rPr lang="en-US" b="1" dirty="0" smtClean="0">
                <a:latin typeface="Times New Roman" pitchFamily="18" charset="0"/>
                <a:cs typeface="Times New Roman" pitchFamily="18" charset="0"/>
              </a:rPr>
              <a:t>SOURCE INSPECTION</a:t>
            </a:r>
            <a:r>
              <a:rPr lang="ar-SA"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ar-SA" b="1" dirty="0" smtClean="0"/>
              <a:t>الف – بازرسي قضاوتي (</a:t>
            </a:r>
            <a:r>
              <a:rPr lang="en-US" b="1" dirty="0" smtClean="0"/>
              <a:t>judgment inspection</a:t>
            </a:r>
            <a:r>
              <a:rPr lang="ar-SA" b="1" dirty="0" smtClean="0"/>
              <a:t>)</a:t>
            </a:r>
            <a:endParaRPr lang="en-US" dirty="0" smtClean="0"/>
          </a:p>
          <a:p>
            <a:pPr algn="r" rtl="1"/>
            <a:r>
              <a:rPr lang="ar-SA" dirty="0" smtClean="0"/>
              <a:t>در اين روش قطعات معيوب يا نامنطبق از قطعات سالم جداسازي شده تا از رسيدن آن بدست مشتري جلوگيري بعمل آيد ليكن در نرخ ضايعات تغييري حاصل نخواهد شد.</a:t>
            </a:r>
            <a:endParaRPr lang="en-US" dirty="0" smtClean="0"/>
          </a:p>
          <a:p>
            <a:pPr algn="r" rtl="1"/>
            <a:r>
              <a:rPr lang="ar-SA" b="1" dirty="0" smtClean="0"/>
              <a:t>ب – بازرسي همراه با بازخور اطلاعات (</a:t>
            </a:r>
            <a:r>
              <a:rPr lang="en-US" b="1" dirty="0" smtClean="0"/>
              <a:t>informative inspection</a:t>
            </a:r>
            <a:r>
              <a:rPr lang="ar-SA" b="1" dirty="0" smtClean="0"/>
              <a:t>)</a:t>
            </a:r>
            <a:endParaRPr lang="en-US" dirty="0" smtClean="0"/>
          </a:p>
          <a:p>
            <a:pPr algn="r" rtl="1"/>
            <a:r>
              <a:rPr lang="ar-SA" dirty="0" smtClean="0"/>
              <a:t>با استفاده از اطلاعات جمع‌آوري شده علل عيوب شناسائي و پس از تجزيه و تحليل و پيدا نمودن راه حل مناسب در جهت كاهش ضايعات اقدام مي‌شود.</a:t>
            </a:r>
            <a:endParaRPr lang="en-US" dirty="0" smtClean="0"/>
          </a:p>
          <a:p>
            <a:pPr algn="r" rtl="1"/>
            <a:r>
              <a:rPr lang="ar-SA" b="1" dirty="0" smtClean="0"/>
              <a:t>پ ـ‌ بازرسي منشأ (</a:t>
            </a:r>
            <a:r>
              <a:rPr lang="en-US" b="1" dirty="0" smtClean="0"/>
              <a:t>source inspection</a:t>
            </a:r>
            <a:r>
              <a:rPr lang="ar-SA" b="1" dirty="0" smtClean="0"/>
              <a:t>)</a:t>
            </a:r>
            <a:endParaRPr lang="en-US" dirty="0" smtClean="0"/>
          </a:p>
          <a:p>
            <a:pPr algn="r" rtl="1"/>
            <a:r>
              <a:rPr lang="ar-SA" dirty="0" smtClean="0"/>
              <a:t>عيب معمولاً در نتيجه يك اشتباه ساده بوجود مي‌آيد لذا با كنترل يا بازرسي صد در صد منشأ بوجود آورنده آن مي‌توان از بروز اشتباه جلوگيري بعمل آورد.</a:t>
            </a:r>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دیفاین یا تعیین:</a:t>
            </a:r>
            <a:r>
              <a:rPr lang="fa-IR" dirty="0" smtClean="0">
                <a:latin typeface="Times New Roman" pitchFamily="18" charset="0"/>
                <a:cs typeface="Times New Roman" pitchFamily="18" charset="0"/>
              </a:rPr>
              <a:t>  برای علت یابی اول اعضای تیم مشکل یاب باید فرآیندی را که میخواهند بررسی کنند مشخص کرده نقطه شروع و پایان آن را تعیین کرده و پای توافق نامه را امضا کنند.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اندازه گیری:</a:t>
            </a:r>
            <a:r>
              <a:rPr lang="fa-IR" dirty="0" smtClean="0">
                <a:latin typeface="Times New Roman" pitchFamily="18" charset="0"/>
                <a:cs typeface="Times New Roman" pitchFamily="18" charset="0"/>
              </a:rPr>
              <a:t>  بازدید تیم ازگمبا یعنی محیطی که فرآیند در آنجا صورت میگیرد و تهیه آمار و اطلاعات صحیح از آنجا.</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آنالیز:</a:t>
            </a:r>
            <a:r>
              <a:rPr lang="fa-IR" dirty="0" smtClean="0">
                <a:latin typeface="Times New Roman" pitchFamily="18" charset="0"/>
                <a:cs typeface="Times New Roman" pitchFamily="18" charset="0"/>
              </a:rPr>
              <a:t>  تهیه نقشه و نمودار از آمار و اطلاعات صحیح گمبا (نظیر پرتو چارت تا 20% تاثیر گذار بر فرآیند مشخص گردد) و استفاده از آمار آن برای تعیین سر دیاگرام تیغ ماهی.  سپس با استفاده از پنج چرا در دیاگرام تیغ ماهی علت یابی میکنیم.   بعد مشکلات را بر پایه اولویت دسته بندی می کنیم.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بهبود:</a:t>
            </a:r>
            <a:r>
              <a:rPr lang="fa-IR" dirty="0" smtClean="0">
                <a:latin typeface="Times New Roman" pitchFamily="18" charset="0"/>
                <a:cs typeface="Times New Roman" pitchFamily="18" charset="0"/>
              </a:rPr>
              <a:t>  راه حل مناسب را پیدا کرده و مشکلات را از کوچک به بزرگ در زمان مناسب و با ابزار مناسب از سر راه برمیداریم.</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فاز کنترل:</a:t>
            </a:r>
            <a:r>
              <a:rPr lang="fa-IR" dirty="0" smtClean="0">
                <a:latin typeface="Times New Roman" pitchFamily="18" charset="0"/>
                <a:cs typeface="Times New Roman" pitchFamily="18" charset="0"/>
              </a:rPr>
              <a:t>  مرتب کنترل میکنیم تا جریان کار به خوبی پیش رود و اگر اشکال پیش آمد دوباره از فاز تعیین شروع میکنیم.</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a:r>
              <a:rPr lang="fa-IR" b="1" dirty="0" smtClean="0"/>
              <a:t>خلاصه مطالب:</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04928"/>
          </a:xfrm>
        </p:spPr>
        <p:txBody>
          <a:bodyPr/>
          <a:lstStyle/>
          <a:p>
            <a:pPr algn="r" rtl="1">
              <a:buNone/>
            </a:pPr>
            <a:r>
              <a:rPr lang="fa-IR" dirty="0" smtClean="0">
                <a:latin typeface="Times New Roman" pitchFamily="18" charset="0"/>
                <a:cs typeface="Times New Roman" pitchFamily="18" charset="0"/>
              </a:rPr>
              <a:t>1- مدیریت سازمان شما به سمت حقیقت‌محوری میل خواهد کرد.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2- شما و دیگران با فرایند کاری سازمان بیشتر آشنا خواهید شد.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3- در گروه‌ها، همکاری ايجاد شده. </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4- تمرکز انرژی در یک سازمان شش سیگمايي تغيیر خواهد کردو سازمان شما از یک حالت انفعالی به حالتی فعال گذر خواهد کرد.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r"/>
            <a:r>
              <a:rPr lang="fa-IR" sz="2800" dirty="0" smtClean="0">
                <a:solidFill>
                  <a:srgbClr val="00B0F0"/>
                </a:solidFill>
                <a:latin typeface="Times New Roman" pitchFamily="18" charset="0"/>
                <a:cs typeface="Times New Roman" pitchFamily="18" charset="0"/>
              </a:rPr>
              <a:t>اگر شش سیگما را با موفقیت پیاده‌سازی کرده باشیم:</a:t>
            </a:r>
            <a:r>
              <a:rPr lang="en-US" sz="2800" dirty="0" smtClean="0">
                <a:solidFill>
                  <a:srgbClr val="00B0F0"/>
                </a:solidFill>
                <a:latin typeface="Times New Roman" pitchFamily="18" charset="0"/>
                <a:cs typeface="Times New Roman" pitchFamily="18" charset="0"/>
              </a:rPr>
              <a:t/>
            </a:r>
            <a:br>
              <a:rPr lang="en-US" sz="2800" dirty="0" smtClean="0">
                <a:solidFill>
                  <a:srgbClr val="00B0F0"/>
                </a:solidFill>
                <a:latin typeface="Times New Roman" pitchFamily="18" charset="0"/>
                <a:cs typeface="Times New Roman" pitchFamily="18" charset="0"/>
              </a:rPr>
            </a:b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درخت سیب"/>
          <p:cNvPicPr>
            <a:picLocks noGrp="1"/>
          </p:cNvPicPr>
          <p:nvPr>
            <p:ph idx="1"/>
          </p:nvPr>
        </p:nvPicPr>
        <p:blipFill>
          <a:blip r:embed="rId2" r:link="rId3" cstate="print"/>
          <a:srcRect/>
          <a:stretch>
            <a:fillRect/>
          </a:stretch>
        </p:blipFill>
        <p:spPr bwMode="auto">
          <a:xfrm>
            <a:off x="2907766" y="1481138"/>
            <a:ext cx="3328468"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buNone/>
            </a:pPr>
            <a:r>
              <a:rPr lang="ar-SA" dirty="0" smtClean="0">
                <a:latin typeface="Times New Roman" pitchFamily="18" charset="0"/>
                <a:cs typeface="Times New Roman" pitchFamily="18" charset="0"/>
              </a:rPr>
              <a:t>استفاده از تشبیه درخت سیب معمولاً برای تشریح منافع شش سیگما مورد استفاده قرار می گیرد. </a:t>
            </a:r>
            <a:r>
              <a:rPr lang="ar-SA" dirty="0" smtClean="0">
                <a:solidFill>
                  <a:srgbClr val="FF0000"/>
                </a:solidFill>
                <a:latin typeface="Times New Roman" pitchFamily="18" charset="0"/>
                <a:cs typeface="Times New Roman" pitchFamily="18" charset="0"/>
              </a:rPr>
              <a:t>میوه هایی که چیده نشده اند </a:t>
            </a:r>
            <a:r>
              <a:rPr lang="ar-SA" dirty="0" smtClean="0">
                <a:latin typeface="Times New Roman" pitchFamily="18" charset="0"/>
                <a:cs typeface="Times New Roman" pitchFamily="18" charset="0"/>
              </a:rPr>
              <a:t>بیانگر </a:t>
            </a:r>
            <a:r>
              <a:rPr lang="ar-SA" dirty="0" smtClean="0">
                <a:solidFill>
                  <a:srgbClr val="FF0000"/>
                </a:solidFill>
                <a:latin typeface="Times New Roman" pitchFamily="18" charset="0"/>
                <a:cs typeface="Times New Roman" pitchFamily="18" charset="0"/>
              </a:rPr>
              <a:t>فرصت های </a:t>
            </a:r>
            <a:r>
              <a:rPr lang="ar-SA" dirty="0" smtClean="0">
                <a:latin typeface="Times New Roman" pitchFamily="18" charset="0"/>
                <a:cs typeface="Times New Roman" pitchFamily="18" charset="0"/>
              </a:rPr>
              <a:t>از </a:t>
            </a:r>
            <a:r>
              <a:rPr lang="ar-SA" dirty="0" smtClean="0">
                <a:solidFill>
                  <a:srgbClr val="FF0000"/>
                </a:solidFill>
                <a:latin typeface="Times New Roman" pitchFamily="18" charset="0"/>
                <a:cs typeface="Times New Roman" pitchFamily="18" charset="0"/>
              </a:rPr>
              <a:t>دست رفته </a:t>
            </a:r>
            <a:r>
              <a:rPr lang="ar-SA" dirty="0" smtClean="0">
                <a:latin typeface="Times New Roman" pitchFamily="18" charset="0"/>
                <a:cs typeface="Times New Roman" pitchFamily="18" charset="0"/>
              </a:rPr>
              <a:t>و همچنین </a:t>
            </a:r>
            <a:r>
              <a:rPr lang="ar-SA" dirty="0" smtClean="0">
                <a:solidFill>
                  <a:srgbClr val="FF0000"/>
                </a:solidFill>
                <a:latin typeface="Times New Roman" pitchFamily="18" charset="0"/>
                <a:cs typeface="Times New Roman" pitchFamily="18" charset="0"/>
              </a:rPr>
              <a:t>مسائل حل نشده سازمان </a:t>
            </a:r>
            <a:r>
              <a:rPr lang="ar-SA" dirty="0" smtClean="0">
                <a:latin typeface="Times New Roman" pitchFamily="18" charset="0"/>
                <a:cs typeface="Times New Roman" pitchFamily="18" charset="0"/>
              </a:rPr>
              <a:t>می باشند. هنگامی که شما به درخت نگاه می کنید سه دسته میوه خواهید دید. میوه هایی که پایین درخت می باشند(</a:t>
            </a:r>
            <a:r>
              <a:rPr lang="en-US" dirty="0" smtClean="0">
                <a:latin typeface="Times New Roman" pitchFamily="18" charset="0"/>
                <a:cs typeface="Times New Roman" pitchFamily="18" charset="0"/>
              </a:rPr>
              <a:t>low hanging</a:t>
            </a:r>
            <a:r>
              <a:rPr lang="ar-SA" dirty="0" smtClean="0">
                <a:latin typeface="Times New Roman" pitchFamily="18" charset="0"/>
                <a:cs typeface="Times New Roman" pitchFamily="18" charset="0"/>
              </a:rPr>
              <a:t>) وسط(</a:t>
            </a:r>
            <a:r>
              <a:rPr lang="en-US" dirty="0" smtClean="0">
                <a:latin typeface="Times New Roman" pitchFamily="18" charset="0"/>
                <a:cs typeface="Times New Roman" pitchFamily="18" charset="0"/>
              </a:rPr>
              <a:t>middle hanging</a:t>
            </a:r>
            <a:r>
              <a:rPr lang="ar-SA" dirty="0" smtClean="0">
                <a:latin typeface="Times New Roman" pitchFamily="18" charset="0"/>
                <a:cs typeface="Times New Roman" pitchFamily="18" charset="0"/>
              </a:rPr>
              <a:t>) و بالا(</a:t>
            </a:r>
            <a:r>
              <a:rPr lang="en-US" dirty="0" smtClean="0">
                <a:latin typeface="Times New Roman" pitchFamily="18" charset="0"/>
                <a:cs typeface="Times New Roman" pitchFamily="18" charset="0"/>
              </a:rPr>
              <a:t>high hanging</a:t>
            </a:r>
            <a:r>
              <a:rPr lang="ar-SA" dirty="0" smtClean="0">
                <a:latin typeface="Times New Roman" pitchFamily="18" charset="0"/>
                <a:cs typeface="Times New Roman" pitchFamily="18" charset="0"/>
              </a:rPr>
              <a:t>).که هر دسته برای چیده شدن روش مناسبی دارند. به عنوان مثال سیب های پایین با بهبودهای سریع و مشخص قابل چیده شدن هستند (مثلاً با روش های کایزن). میوه های میانی نیازمند استفاده از ابزارهای حل مسئله همچون </a:t>
            </a:r>
            <a:r>
              <a:rPr lang="en-US" dirty="0" smtClean="0">
                <a:latin typeface="Times New Roman" pitchFamily="18" charset="0"/>
                <a:cs typeface="Times New Roman" pitchFamily="18" charset="0"/>
              </a:rPr>
              <a:t>DMAIC</a:t>
            </a:r>
            <a:r>
              <a:rPr lang="ar-SA" dirty="0" smtClean="0">
                <a:latin typeface="Times New Roman" pitchFamily="18" charset="0"/>
                <a:cs typeface="Times New Roman" pitchFamily="18" charset="0"/>
              </a:rPr>
              <a:t> برای چیده شدن دارند و میوه های بالایی با استفاده از طراحی مجدد فرآیند به روش هایی همچون </a:t>
            </a:r>
            <a:r>
              <a:rPr lang="en-US" dirty="0" smtClean="0">
                <a:latin typeface="Times New Roman" pitchFamily="18" charset="0"/>
                <a:cs typeface="Times New Roman" pitchFamily="18" charset="0"/>
              </a:rPr>
              <a:t>DFSS </a:t>
            </a:r>
            <a:r>
              <a:rPr lang="en-US" dirty="0" smtClean="0">
                <a:latin typeface="Times New Roman" pitchFamily="18" charset="0"/>
                <a:cs typeface="Times New Roman" pitchFamily="18" charset="0"/>
              </a:rPr>
              <a:t>(Design for Six </a:t>
            </a:r>
            <a:r>
              <a:rPr lang="fa-IR" smtClean="0">
                <a:latin typeface="Times New Roman" pitchFamily="18" charset="0"/>
                <a:cs typeface="Times New Roman" pitchFamily="18" charset="0"/>
              </a:rPr>
              <a:t>(</a:t>
            </a:r>
            <a:r>
              <a:rPr lang="en-US" smtClean="0">
                <a:latin typeface="Times New Roman" pitchFamily="18" charset="0"/>
                <a:cs typeface="Times New Roman" pitchFamily="18" charset="0"/>
              </a:rPr>
              <a:t>Sigma</a:t>
            </a:r>
            <a:r>
              <a:rPr lang="ar-SA"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قابل </a:t>
            </a:r>
            <a:r>
              <a:rPr lang="ar-SA" dirty="0" smtClean="0">
                <a:latin typeface="Times New Roman" pitchFamily="18" charset="0"/>
                <a:cs typeface="Times New Roman" pitchFamily="18" charset="0"/>
              </a:rPr>
              <a:t>دستیابی می باشند.</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endParaRPr lang="en-US" sz="6000" dirty="0" smtClean="0">
              <a:cs typeface="B Nazanin" pitchFamily="2" charset="-78"/>
            </a:endParaRPr>
          </a:p>
          <a:p>
            <a:pPr algn="r">
              <a:buNone/>
            </a:pPr>
            <a:r>
              <a:rPr lang="fa-IR" sz="6000" b="1" dirty="0" smtClean="0">
                <a:cs typeface="B Nazanin" pitchFamily="2" charset="-78"/>
              </a:rPr>
              <a:t>دههای خوب و بد</a:t>
            </a:r>
            <a:endParaRPr lang="en-US" sz="60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32"/>
          <p:cNvSpPr>
            <a:spLocks noChangeAspect="1" noChangeArrowheads="1" noTextEdit="1"/>
          </p:cNvSpPr>
          <p:nvPr/>
        </p:nvSpPr>
        <p:spPr bwMode="auto">
          <a:xfrm>
            <a:off x="525463" y="1441450"/>
            <a:ext cx="7900987" cy="3832225"/>
          </a:xfrm>
          <a:prstGeom prst="rect">
            <a:avLst/>
          </a:prstGeom>
          <a:noFill/>
          <a:ln w="9525">
            <a:noFill/>
            <a:miter lim="800000"/>
            <a:headEnd/>
            <a:tailEnd/>
          </a:ln>
        </p:spPr>
        <p:txBody>
          <a:bodyPr/>
          <a:lstStyle/>
          <a:p>
            <a:endParaRPr lang="en-US"/>
          </a:p>
        </p:txBody>
      </p:sp>
      <p:sp>
        <p:nvSpPr>
          <p:cNvPr id="3075" name="Freeform 136"/>
          <p:cNvSpPr>
            <a:spLocks/>
          </p:cNvSpPr>
          <p:nvPr/>
        </p:nvSpPr>
        <p:spPr bwMode="auto">
          <a:xfrm>
            <a:off x="-3276600" y="2195513"/>
            <a:ext cx="15732125" cy="2700337"/>
          </a:xfrm>
          <a:custGeom>
            <a:avLst/>
            <a:gdLst>
              <a:gd name="T0" fmla="*/ 0 w 4787"/>
              <a:gd name="T1" fmla="*/ 2147483647 h 1701"/>
              <a:gd name="T2" fmla="*/ 2147483647 w 4787"/>
              <a:gd name="T3" fmla="*/ 2147483647 h 1701"/>
              <a:gd name="T4" fmla="*/ 2147483647 w 4787"/>
              <a:gd name="T5" fmla="*/ 2147483647 h 1701"/>
              <a:gd name="T6" fmla="*/ 2147483647 w 4787"/>
              <a:gd name="T7" fmla="*/ 2147483647 h 1701"/>
              <a:gd name="T8" fmla="*/ 2147483647 w 4787"/>
              <a:gd name="T9" fmla="*/ 2147483647 h 1701"/>
              <a:gd name="T10" fmla="*/ 2147483647 w 4787"/>
              <a:gd name="T11" fmla="*/ 2147483647 h 1701"/>
              <a:gd name="T12" fmla="*/ 2147483647 w 4787"/>
              <a:gd name="T13" fmla="*/ 2147483647 h 1701"/>
              <a:gd name="T14" fmla="*/ 2147483647 w 4787"/>
              <a:gd name="T15" fmla="*/ 2147483647 h 1701"/>
              <a:gd name="T16" fmla="*/ 2147483647 w 4787"/>
              <a:gd name="T17" fmla="*/ 2147483647 h 1701"/>
              <a:gd name="T18" fmla="*/ 2147483647 w 4787"/>
              <a:gd name="T19" fmla="*/ 2147483647 h 1701"/>
              <a:gd name="T20" fmla="*/ 2147483647 w 4787"/>
              <a:gd name="T21" fmla="*/ 2147483647 h 1701"/>
              <a:gd name="T22" fmla="*/ 2147483647 w 4787"/>
              <a:gd name="T23" fmla="*/ 2147483647 h 1701"/>
              <a:gd name="T24" fmla="*/ 2147483647 w 4787"/>
              <a:gd name="T25" fmla="*/ 2147483647 h 1701"/>
              <a:gd name="T26" fmla="*/ 2147483647 w 4787"/>
              <a:gd name="T27" fmla="*/ 2147483647 h 1701"/>
              <a:gd name="T28" fmla="*/ 2147483647 w 4787"/>
              <a:gd name="T29" fmla="*/ 2147483647 h 1701"/>
              <a:gd name="T30" fmla="*/ 2147483647 w 4787"/>
              <a:gd name="T31" fmla="*/ 2147483647 h 1701"/>
              <a:gd name="T32" fmla="*/ 2147483647 w 4787"/>
              <a:gd name="T33" fmla="*/ 2147483647 h 1701"/>
              <a:gd name="T34" fmla="*/ 2147483647 w 4787"/>
              <a:gd name="T35" fmla="*/ 2147483647 h 1701"/>
              <a:gd name="T36" fmla="*/ 2147483647 w 4787"/>
              <a:gd name="T37" fmla="*/ 2147483647 h 1701"/>
              <a:gd name="T38" fmla="*/ 2147483647 w 4787"/>
              <a:gd name="T39" fmla="*/ 2147483647 h 1701"/>
              <a:gd name="T40" fmla="*/ 2147483647 w 4787"/>
              <a:gd name="T41" fmla="*/ 2147483647 h 1701"/>
              <a:gd name="T42" fmla="*/ 2147483647 w 4787"/>
              <a:gd name="T43" fmla="*/ 2147483647 h 1701"/>
              <a:gd name="T44" fmla="*/ 2147483647 w 4787"/>
              <a:gd name="T45" fmla="*/ 0 h 1701"/>
              <a:gd name="T46" fmla="*/ 2147483647 w 4787"/>
              <a:gd name="T47" fmla="*/ 2147483647 h 1701"/>
              <a:gd name="T48" fmla="*/ 2147483647 w 4787"/>
              <a:gd name="T49" fmla="*/ 2147483647 h 1701"/>
              <a:gd name="T50" fmla="*/ 2147483647 w 4787"/>
              <a:gd name="T51" fmla="*/ 2147483647 h 1701"/>
              <a:gd name="T52" fmla="*/ 2147483647 w 4787"/>
              <a:gd name="T53" fmla="*/ 2147483647 h 1701"/>
              <a:gd name="T54" fmla="*/ 2147483647 w 4787"/>
              <a:gd name="T55" fmla="*/ 2147483647 h 1701"/>
              <a:gd name="T56" fmla="*/ 2147483647 w 4787"/>
              <a:gd name="T57" fmla="*/ 2147483647 h 1701"/>
              <a:gd name="T58" fmla="*/ 2147483647 w 4787"/>
              <a:gd name="T59" fmla="*/ 2147483647 h 1701"/>
              <a:gd name="T60" fmla="*/ 2147483647 w 4787"/>
              <a:gd name="T61" fmla="*/ 2147483647 h 1701"/>
              <a:gd name="T62" fmla="*/ 2147483647 w 4787"/>
              <a:gd name="T63" fmla="*/ 2147483647 h 1701"/>
              <a:gd name="T64" fmla="*/ 2147483647 w 4787"/>
              <a:gd name="T65" fmla="*/ 2147483647 h 1701"/>
              <a:gd name="T66" fmla="*/ 2147483647 w 4787"/>
              <a:gd name="T67" fmla="*/ 2147483647 h 1701"/>
              <a:gd name="T68" fmla="*/ 2147483647 w 4787"/>
              <a:gd name="T69" fmla="*/ 2147483647 h 1701"/>
              <a:gd name="T70" fmla="*/ 2147483647 w 4787"/>
              <a:gd name="T71" fmla="*/ 2147483647 h 1701"/>
              <a:gd name="T72" fmla="*/ 2147483647 w 4787"/>
              <a:gd name="T73" fmla="*/ 2147483647 h 1701"/>
              <a:gd name="T74" fmla="*/ 2147483647 w 4787"/>
              <a:gd name="T75" fmla="*/ 2147483647 h 1701"/>
              <a:gd name="T76" fmla="*/ 2147483647 w 4787"/>
              <a:gd name="T77" fmla="*/ 2147483647 h 1701"/>
              <a:gd name="T78" fmla="*/ 2147483647 w 4787"/>
              <a:gd name="T79" fmla="*/ 2147483647 h 1701"/>
              <a:gd name="T80" fmla="*/ 2147483647 w 4787"/>
              <a:gd name="T81" fmla="*/ 2147483647 h 1701"/>
              <a:gd name="T82" fmla="*/ 2147483647 w 4787"/>
              <a:gd name="T83" fmla="*/ 2147483647 h 1701"/>
              <a:gd name="T84" fmla="*/ 2147483647 w 4787"/>
              <a:gd name="T85" fmla="*/ 2147483647 h 1701"/>
              <a:gd name="T86" fmla="*/ 2147483647 w 4787"/>
              <a:gd name="T87" fmla="*/ 2147483647 h 1701"/>
              <a:gd name="T88" fmla="*/ 2147483647 w 4787"/>
              <a:gd name="T89" fmla="*/ 2147483647 h 17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87"/>
              <a:gd name="T136" fmla="*/ 0 h 1701"/>
              <a:gd name="T137" fmla="*/ 4787 w 4787"/>
              <a:gd name="T138" fmla="*/ 1701 h 17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87" h="1701">
                <a:moveTo>
                  <a:pt x="4787" y="1701"/>
                </a:moveTo>
                <a:lnTo>
                  <a:pt x="0" y="1701"/>
                </a:lnTo>
                <a:lnTo>
                  <a:pt x="1149" y="1676"/>
                </a:lnTo>
                <a:lnTo>
                  <a:pt x="1201" y="1674"/>
                </a:lnTo>
                <a:lnTo>
                  <a:pt x="1251" y="1668"/>
                </a:lnTo>
                <a:lnTo>
                  <a:pt x="1297" y="1660"/>
                </a:lnTo>
                <a:lnTo>
                  <a:pt x="1341" y="1649"/>
                </a:lnTo>
                <a:lnTo>
                  <a:pt x="1381" y="1635"/>
                </a:lnTo>
                <a:lnTo>
                  <a:pt x="1422" y="1620"/>
                </a:lnTo>
                <a:lnTo>
                  <a:pt x="1458" y="1601"/>
                </a:lnTo>
                <a:lnTo>
                  <a:pt x="1493" y="1580"/>
                </a:lnTo>
                <a:lnTo>
                  <a:pt x="1527" y="1559"/>
                </a:lnTo>
                <a:lnTo>
                  <a:pt x="1560" y="1532"/>
                </a:lnTo>
                <a:lnTo>
                  <a:pt x="1591" y="1505"/>
                </a:lnTo>
                <a:lnTo>
                  <a:pt x="1619" y="1476"/>
                </a:lnTo>
                <a:lnTo>
                  <a:pt x="1648" y="1445"/>
                </a:lnTo>
                <a:lnTo>
                  <a:pt x="1675" y="1413"/>
                </a:lnTo>
                <a:lnTo>
                  <a:pt x="1704" y="1376"/>
                </a:lnTo>
                <a:lnTo>
                  <a:pt x="1731" y="1340"/>
                </a:lnTo>
                <a:lnTo>
                  <a:pt x="1767" y="1284"/>
                </a:lnTo>
                <a:lnTo>
                  <a:pt x="1803" y="1225"/>
                </a:lnTo>
                <a:lnTo>
                  <a:pt x="1836" y="1163"/>
                </a:lnTo>
                <a:lnTo>
                  <a:pt x="1869" y="1098"/>
                </a:lnTo>
                <a:lnTo>
                  <a:pt x="1897" y="1033"/>
                </a:lnTo>
                <a:lnTo>
                  <a:pt x="1924" y="967"/>
                </a:lnTo>
                <a:lnTo>
                  <a:pt x="1949" y="902"/>
                </a:lnTo>
                <a:lnTo>
                  <a:pt x="1974" y="839"/>
                </a:lnTo>
                <a:lnTo>
                  <a:pt x="2005" y="751"/>
                </a:lnTo>
                <a:lnTo>
                  <a:pt x="2038" y="659"/>
                </a:lnTo>
                <a:lnTo>
                  <a:pt x="2070" y="563"/>
                </a:lnTo>
                <a:lnTo>
                  <a:pt x="2105" y="467"/>
                </a:lnTo>
                <a:lnTo>
                  <a:pt x="2141" y="373"/>
                </a:lnTo>
                <a:lnTo>
                  <a:pt x="2178" y="284"/>
                </a:lnTo>
                <a:lnTo>
                  <a:pt x="2197" y="242"/>
                </a:lnTo>
                <a:lnTo>
                  <a:pt x="2216" y="202"/>
                </a:lnTo>
                <a:lnTo>
                  <a:pt x="2235" y="163"/>
                </a:lnTo>
                <a:lnTo>
                  <a:pt x="2252" y="129"/>
                </a:lnTo>
                <a:lnTo>
                  <a:pt x="2272" y="100"/>
                </a:lnTo>
                <a:lnTo>
                  <a:pt x="2289" y="73"/>
                </a:lnTo>
                <a:lnTo>
                  <a:pt x="2306" y="52"/>
                </a:lnTo>
                <a:lnTo>
                  <a:pt x="2323" y="35"/>
                </a:lnTo>
                <a:lnTo>
                  <a:pt x="2341" y="20"/>
                </a:lnTo>
                <a:lnTo>
                  <a:pt x="2358" y="10"/>
                </a:lnTo>
                <a:lnTo>
                  <a:pt x="2375" y="2"/>
                </a:lnTo>
                <a:lnTo>
                  <a:pt x="2391" y="0"/>
                </a:lnTo>
                <a:lnTo>
                  <a:pt x="2400" y="0"/>
                </a:lnTo>
                <a:lnTo>
                  <a:pt x="2408" y="2"/>
                </a:lnTo>
                <a:lnTo>
                  <a:pt x="2417" y="4"/>
                </a:lnTo>
                <a:lnTo>
                  <a:pt x="2425" y="6"/>
                </a:lnTo>
                <a:lnTo>
                  <a:pt x="2442" y="16"/>
                </a:lnTo>
                <a:lnTo>
                  <a:pt x="2460" y="29"/>
                </a:lnTo>
                <a:lnTo>
                  <a:pt x="2477" y="46"/>
                </a:lnTo>
                <a:lnTo>
                  <a:pt x="2494" y="69"/>
                </a:lnTo>
                <a:lnTo>
                  <a:pt x="2511" y="94"/>
                </a:lnTo>
                <a:lnTo>
                  <a:pt x="2531" y="123"/>
                </a:lnTo>
                <a:lnTo>
                  <a:pt x="2550" y="158"/>
                </a:lnTo>
                <a:lnTo>
                  <a:pt x="2569" y="196"/>
                </a:lnTo>
                <a:lnTo>
                  <a:pt x="2588" y="236"/>
                </a:lnTo>
                <a:lnTo>
                  <a:pt x="2607" y="279"/>
                </a:lnTo>
                <a:lnTo>
                  <a:pt x="2644" y="367"/>
                </a:lnTo>
                <a:lnTo>
                  <a:pt x="2680" y="463"/>
                </a:lnTo>
                <a:lnTo>
                  <a:pt x="2715" y="559"/>
                </a:lnTo>
                <a:lnTo>
                  <a:pt x="2749" y="657"/>
                </a:lnTo>
                <a:lnTo>
                  <a:pt x="2782" y="751"/>
                </a:lnTo>
                <a:lnTo>
                  <a:pt x="2815" y="839"/>
                </a:lnTo>
                <a:lnTo>
                  <a:pt x="2838" y="902"/>
                </a:lnTo>
                <a:lnTo>
                  <a:pt x="2863" y="967"/>
                </a:lnTo>
                <a:lnTo>
                  <a:pt x="2889" y="1033"/>
                </a:lnTo>
                <a:lnTo>
                  <a:pt x="2920" y="1098"/>
                </a:lnTo>
                <a:lnTo>
                  <a:pt x="2951" y="1163"/>
                </a:lnTo>
                <a:lnTo>
                  <a:pt x="2983" y="1225"/>
                </a:lnTo>
                <a:lnTo>
                  <a:pt x="3020" y="1284"/>
                </a:lnTo>
                <a:lnTo>
                  <a:pt x="3058" y="1340"/>
                </a:lnTo>
                <a:lnTo>
                  <a:pt x="3085" y="1376"/>
                </a:lnTo>
                <a:lnTo>
                  <a:pt x="3112" y="1413"/>
                </a:lnTo>
                <a:lnTo>
                  <a:pt x="3139" y="1445"/>
                </a:lnTo>
                <a:lnTo>
                  <a:pt x="3168" y="1476"/>
                </a:lnTo>
                <a:lnTo>
                  <a:pt x="3198" y="1505"/>
                </a:lnTo>
                <a:lnTo>
                  <a:pt x="3229" y="1532"/>
                </a:lnTo>
                <a:lnTo>
                  <a:pt x="3260" y="1559"/>
                </a:lnTo>
                <a:lnTo>
                  <a:pt x="3294" y="1580"/>
                </a:lnTo>
                <a:lnTo>
                  <a:pt x="3329" y="1601"/>
                </a:lnTo>
                <a:lnTo>
                  <a:pt x="3367" y="1620"/>
                </a:lnTo>
                <a:lnTo>
                  <a:pt x="3406" y="1635"/>
                </a:lnTo>
                <a:lnTo>
                  <a:pt x="3446" y="1649"/>
                </a:lnTo>
                <a:lnTo>
                  <a:pt x="3490" y="1660"/>
                </a:lnTo>
                <a:lnTo>
                  <a:pt x="3536" y="1668"/>
                </a:lnTo>
                <a:lnTo>
                  <a:pt x="3586" y="1674"/>
                </a:lnTo>
                <a:lnTo>
                  <a:pt x="3638" y="1676"/>
                </a:lnTo>
                <a:lnTo>
                  <a:pt x="4787" y="1701"/>
                </a:lnTo>
                <a:close/>
              </a:path>
            </a:pathLst>
          </a:custGeom>
          <a:solidFill>
            <a:srgbClr val="FFFF00"/>
          </a:solidFill>
          <a:ln w="9525">
            <a:noFill/>
            <a:round/>
            <a:headEnd/>
            <a:tailEnd/>
          </a:ln>
        </p:spPr>
        <p:txBody>
          <a:bodyPr/>
          <a:lstStyle/>
          <a:p>
            <a:endParaRPr lang="en-US"/>
          </a:p>
        </p:txBody>
      </p:sp>
      <p:sp>
        <p:nvSpPr>
          <p:cNvPr id="3076" name="Line 137"/>
          <p:cNvSpPr>
            <a:spLocks noChangeShapeType="1"/>
          </p:cNvSpPr>
          <p:nvPr/>
        </p:nvSpPr>
        <p:spPr bwMode="auto">
          <a:xfrm>
            <a:off x="773113" y="4913313"/>
            <a:ext cx="7602537" cy="0"/>
          </a:xfrm>
          <a:prstGeom prst="line">
            <a:avLst/>
          </a:prstGeom>
          <a:noFill/>
          <a:ln w="8">
            <a:solidFill>
              <a:srgbClr val="1F1A17"/>
            </a:solidFill>
            <a:round/>
            <a:headEnd/>
            <a:tailEnd/>
          </a:ln>
        </p:spPr>
        <p:txBody>
          <a:bodyPr/>
          <a:lstStyle/>
          <a:p>
            <a:endParaRPr lang="en-US"/>
          </a:p>
        </p:txBody>
      </p:sp>
      <p:sp>
        <p:nvSpPr>
          <p:cNvPr id="3077" name="Line 138"/>
          <p:cNvSpPr>
            <a:spLocks noChangeShapeType="1"/>
          </p:cNvSpPr>
          <p:nvPr/>
        </p:nvSpPr>
        <p:spPr bwMode="auto">
          <a:xfrm>
            <a:off x="773113" y="4845050"/>
            <a:ext cx="0" cy="134938"/>
          </a:xfrm>
          <a:prstGeom prst="line">
            <a:avLst/>
          </a:prstGeom>
          <a:noFill/>
          <a:ln w="8">
            <a:solidFill>
              <a:srgbClr val="1F1A17"/>
            </a:solidFill>
            <a:round/>
            <a:headEnd/>
            <a:tailEnd/>
          </a:ln>
        </p:spPr>
        <p:txBody>
          <a:bodyPr/>
          <a:lstStyle/>
          <a:p>
            <a:endParaRPr lang="en-US"/>
          </a:p>
        </p:txBody>
      </p:sp>
      <p:sp>
        <p:nvSpPr>
          <p:cNvPr id="3078" name="Line 139"/>
          <p:cNvSpPr>
            <a:spLocks noChangeShapeType="1"/>
          </p:cNvSpPr>
          <p:nvPr/>
        </p:nvSpPr>
        <p:spPr bwMode="auto">
          <a:xfrm>
            <a:off x="1406525" y="4845050"/>
            <a:ext cx="0" cy="134938"/>
          </a:xfrm>
          <a:prstGeom prst="line">
            <a:avLst/>
          </a:prstGeom>
          <a:noFill/>
          <a:ln w="8">
            <a:solidFill>
              <a:srgbClr val="1F1A17"/>
            </a:solidFill>
            <a:round/>
            <a:headEnd/>
            <a:tailEnd/>
          </a:ln>
        </p:spPr>
        <p:txBody>
          <a:bodyPr/>
          <a:lstStyle/>
          <a:p>
            <a:endParaRPr lang="en-US"/>
          </a:p>
        </p:txBody>
      </p:sp>
      <p:sp>
        <p:nvSpPr>
          <p:cNvPr id="3079" name="Line 140"/>
          <p:cNvSpPr>
            <a:spLocks noChangeShapeType="1"/>
          </p:cNvSpPr>
          <p:nvPr/>
        </p:nvSpPr>
        <p:spPr bwMode="auto">
          <a:xfrm>
            <a:off x="2039938" y="4818063"/>
            <a:ext cx="0" cy="134937"/>
          </a:xfrm>
          <a:prstGeom prst="line">
            <a:avLst/>
          </a:prstGeom>
          <a:noFill/>
          <a:ln w="8">
            <a:solidFill>
              <a:srgbClr val="1F1A17"/>
            </a:solidFill>
            <a:round/>
            <a:headEnd/>
            <a:tailEnd/>
          </a:ln>
        </p:spPr>
        <p:txBody>
          <a:bodyPr/>
          <a:lstStyle/>
          <a:p>
            <a:endParaRPr lang="en-US"/>
          </a:p>
        </p:txBody>
      </p:sp>
      <p:sp>
        <p:nvSpPr>
          <p:cNvPr id="3080" name="Line 141"/>
          <p:cNvSpPr>
            <a:spLocks noChangeShapeType="1"/>
          </p:cNvSpPr>
          <p:nvPr/>
        </p:nvSpPr>
        <p:spPr bwMode="auto">
          <a:xfrm>
            <a:off x="2673350" y="4845050"/>
            <a:ext cx="0" cy="134938"/>
          </a:xfrm>
          <a:prstGeom prst="line">
            <a:avLst/>
          </a:prstGeom>
          <a:noFill/>
          <a:ln w="8">
            <a:solidFill>
              <a:srgbClr val="1F1A17"/>
            </a:solidFill>
            <a:round/>
            <a:headEnd/>
            <a:tailEnd/>
          </a:ln>
        </p:spPr>
        <p:txBody>
          <a:bodyPr/>
          <a:lstStyle/>
          <a:p>
            <a:endParaRPr lang="en-US"/>
          </a:p>
        </p:txBody>
      </p:sp>
      <p:sp>
        <p:nvSpPr>
          <p:cNvPr id="3081" name="Line 142"/>
          <p:cNvSpPr>
            <a:spLocks noChangeShapeType="1"/>
          </p:cNvSpPr>
          <p:nvPr/>
        </p:nvSpPr>
        <p:spPr bwMode="auto">
          <a:xfrm>
            <a:off x="3306763" y="4845050"/>
            <a:ext cx="0" cy="134938"/>
          </a:xfrm>
          <a:prstGeom prst="line">
            <a:avLst/>
          </a:prstGeom>
          <a:noFill/>
          <a:ln w="8">
            <a:solidFill>
              <a:srgbClr val="1F1A17"/>
            </a:solidFill>
            <a:round/>
            <a:headEnd/>
            <a:tailEnd/>
          </a:ln>
        </p:spPr>
        <p:txBody>
          <a:bodyPr/>
          <a:lstStyle/>
          <a:p>
            <a:endParaRPr lang="en-US"/>
          </a:p>
        </p:txBody>
      </p:sp>
      <p:sp>
        <p:nvSpPr>
          <p:cNvPr id="3082" name="Line 143"/>
          <p:cNvSpPr>
            <a:spLocks noChangeShapeType="1"/>
          </p:cNvSpPr>
          <p:nvPr/>
        </p:nvSpPr>
        <p:spPr bwMode="auto">
          <a:xfrm>
            <a:off x="3940175" y="4845050"/>
            <a:ext cx="0" cy="134938"/>
          </a:xfrm>
          <a:prstGeom prst="line">
            <a:avLst/>
          </a:prstGeom>
          <a:noFill/>
          <a:ln w="8">
            <a:solidFill>
              <a:srgbClr val="1F1A17"/>
            </a:solidFill>
            <a:round/>
            <a:headEnd/>
            <a:tailEnd/>
          </a:ln>
        </p:spPr>
        <p:txBody>
          <a:bodyPr/>
          <a:lstStyle/>
          <a:p>
            <a:endParaRPr lang="en-US"/>
          </a:p>
        </p:txBody>
      </p:sp>
      <p:sp>
        <p:nvSpPr>
          <p:cNvPr id="3083" name="Line 144"/>
          <p:cNvSpPr>
            <a:spLocks noChangeShapeType="1"/>
          </p:cNvSpPr>
          <p:nvPr/>
        </p:nvSpPr>
        <p:spPr bwMode="auto">
          <a:xfrm>
            <a:off x="4573588" y="4845050"/>
            <a:ext cx="0" cy="134938"/>
          </a:xfrm>
          <a:prstGeom prst="line">
            <a:avLst/>
          </a:prstGeom>
          <a:noFill/>
          <a:ln w="8">
            <a:solidFill>
              <a:srgbClr val="1F1A17"/>
            </a:solidFill>
            <a:round/>
            <a:headEnd/>
            <a:tailEnd/>
          </a:ln>
        </p:spPr>
        <p:txBody>
          <a:bodyPr/>
          <a:lstStyle/>
          <a:p>
            <a:endParaRPr lang="en-US"/>
          </a:p>
        </p:txBody>
      </p:sp>
      <p:sp>
        <p:nvSpPr>
          <p:cNvPr id="3084" name="Line 145"/>
          <p:cNvSpPr>
            <a:spLocks noChangeShapeType="1"/>
          </p:cNvSpPr>
          <p:nvPr/>
        </p:nvSpPr>
        <p:spPr bwMode="auto">
          <a:xfrm>
            <a:off x="5207000" y="4845050"/>
            <a:ext cx="0" cy="134938"/>
          </a:xfrm>
          <a:prstGeom prst="line">
            <a:avLst/>
          </a:prstGeom>
          <a:noFill/>
          <a:ln w="8">
            <a:solidFill>
              <a:srgbClr val="1F1A17"/>
            </a:solidFill>
            <a:round/>
            <a:headEnd/>
            <a:tailEnd/>
          </a:ln>
        </p:spPr>
        <p:txBody>
          <a:bodyPr/>
          <a:lstStyle/>
          <a:p>
            <a:endParaRPr lang="en-US"/>
          </a:p>
        </p:txBody>
      </p:sp>
      <p:sp>
        <p:nvSpPr>
          <p:cNvPr id="3085" name="Line 146"/>
          <p:cNvSpPr>
            <a:spLocks noChangeShapeType="1"/>
          </p:cNvSpPr>
          <p:nvPr/>
        </p:nvSpPr>
        <p:spPr bwMode="auto">
          <a:xfrm>
            <a:off x="5842000" y="4845050"/>
            <a:ext cx="0" cy="134938"/>
          </a:xfrm>
          <a:prstGeom prst="line">
            <a:avLst/>
          </a:prstGeom>
          <a:noFill/>
          <a:ln w="8">
            <a:solidFill>
              <a:srgbClr val="1F1A17"/>
            </a:solidFill>
            <a:round/>
            <a:headEnd/>
            <a:tailEnd/>
          </a:ln>
        </p:spPr>
        <p:txBody>
          <a:bodyPr/>
          <a:lstStyle/>
          <a:p>
            <a:endParaRPr lang="en-US"/>
          </a:p>
        </p:txBody>
      </p:sp>
      <p:sp>
        <p:nvSpPr>
          <p:cNvPr id="3086" name="Line 147"/>
          <p:cNvSpPr>
            <a:spLocks noChangeShapeType="1"/>
          </p:cNvSpPr>
          <p:nvPr/>
        </p:nvSpPr>
        <p:spPr bwMode="auto">
          <a:xfrm>
            <a:off x="6475413" y="4845050"/>
            <a:ext cx="0" cy="134938"/>
          </a:xfrm>
          <a:prstGeom prst="line">
            <a:avLst/>
          </a:prstGeom>
          <a:noFill/>
          <a:ln w="8">
            <a:solidFill>
              <a:srgbClr val="1F1A17"/>
            </a:solidFill>
            <a:round/>
            <a:headEnd/>
            <a:tailEnd/>
          </a:ln>
        </p:spPr>
        <p:txBody>
          <a:bodyPr/>
          <a:lstStyle/>
          <a:p>
            <a:endParaRPr lang="en-US"/>
          </a:p>
        </p:txBody>
      </p:sp>
      <p:sp>
        <p:nvSpPr>
          <p:cNvPr id="3087" name="Line 148"/>
          <p:cNvSpPr>
            <a:spLocks noChangeShapeType="1"/>
          </p:cNvSpPr>
          <p:nvPr/>
        </p:nvSpPr>
        <p:spPr bwMode="auto">
          <a:xfrm>
            <a:off x="7108825" y="4845050"/>
            <a:ext cx="0" cy="134938"/>
          </a:xfrm>
          <a:prstGeom prst="line">
            <a:avLst/>
          </a:prstGeom>
          <a:noFill/>
          <a:ln w="8">
            <a:solidFill>
              <a:srgbClr val="1F1A17"/>
            </a:solidFill>
            <a:round/>
            <a:headEnd/>
            <a:tailEnd/>
          </a:ln>
        </p:spPr>
        <p:txBody>
          <a:bodyPr/>
          <a:lstStyle/>
          <a:p>
            <a:endParaRPr lang="en-US"/>
          </a:p>
        </p:txBody>
      </p:sp>
      <p:sp>
        <p:nvSpPr>
          <p:cNvPr id="3088" name="Line 149"/>
          <p:cNvSpPr>
            <a:spLocks noChangeShapeType="1"/>
          </p:cNvSpPr>
          <p:nvPr/>
        </p:nvSpPr>
        <p:spPr bwMode="auto">
          <a:xfrm>
            <a:off x="7742238" y="4845050"/>
            <a:ext cx="0" cy="134938"/>
          </a:xfrm>
          <a:prstGeom prst="line">
            <a:avLst/>
          </a:prstGeom>
          <a:noFill/>
          <a:ln w="8">
            <a:solidFill>
              <a:srgbClr val="1F1A17"/>
            </a:solidFill>
            <a:round/>
            <a:headEnd/>
            <a:tailEnd/>
          </a:ln>
        </p:spPr>
        <p:txBody>
          <a:bodyPr/>
          <a:lstStyle/>
          <a:p>
            <a:endParaRPr lang="en-US"/>
          </a:p>
        </p:txBody>
      </p:sp>
      <p:sp>
        <p:nvSpPr>
          <p:cNvPr id="3089" name="Line 150"/>
          <p:cNvSpPr>
            <a:spLocks noChangeShapeType="1"/>
          </p:cNvSpPr>
          <p:nvPr/>
        </p:nvSpPr>
        <p:spPr bwMode="auto">
          <a:xfrm>
            <a:off x="8375650" y="4845050"/>
            <a:ext cx="0" cy="134938"/>
          </a:xfrm>
          <a:prstGeom prst="line">
            <a:avLst/>
          </a:prstGeom>
          <a:noFill/>
          <a:ln w="8">
            <a:solidFill>
              <a:srgbClr val="1F1A17"/>
            </a:solidFill>
            <a:round/>
            <a:headEnd/>
            <a:tailEnd/>
          </a:ln>
        </p:spPr>
        <p:txBody>
          <a:bodyPr/>
          <a:lstStyle/>
          <a:p>
            <a:endParaRPr lang="en-US"/>
          </a:p>
        </p:txBody>
      </p:sp>
      <p:sp>
        <p:nvSpPr>
          <p:cNvPr id="3090" name="Freeform 151"/>
          <p:cNvSpPr>
            <a:spLocks noEditPoints="1"/>
          </p:cNvSpPr>
          <p:nvPr/>
        </p:nvSpPr>
        <p:spPr bwMode="auto">
          <a:xfrm>
            <a:off x="4565650" y="2092325"/>
            <a:ext cx="17463" cy="2752725"/>
          </a:xfrm>
          <a:custGeom>
            <a:avLst/>
            <a:gdLst>
              <a:gd name="T0" fmla="*/ 0 w 11"/>
              <a:gd name="T1" fmla="*/ 2147483647 h 1734"/>
              <a:gd name="T2" fmla="*/ 2147483647 w 11"/>
              <a:gd name="T3" fmla="*/ 2147483647 h 1734"/>
              <a:gd name="T4" fmla="*/ 2147483647 w 11"/>
              <a:gd name="T5" fmla="*/ 2147483647 h 1734"/>
              <a:gd name="T6" fmla="*/ 0 w 11"/>
              <a:gd name="T7" fmla="*/ 2147483647 h 1734"/>
              <a:gd name="T8" fmla="*/ 0 w 11"/>
              <a:gd name="T9" fmla="*/ 2147483647 h 1734"/>
              <a:gd name="T10" fmla="*/ 0 w 11"/>
              <a:gd name="T11" fmla="*/ 2147483647 h 1734"/>
              <a:gd name="T12" fmla="*/ 2147483647 w 11"/>
              <a:gd name="T13" fmla="*/ 2147483647 h 1734"/>
              <a:gd name="T14" fmla="*/ 2147483647 w 11"/>
              <a:gd name="T15" fmla="*/ 2147483647 h 1734"/>
              <a:gd name="T16" fmla="*/ 0 w 11"/>
              <a:gd name="T17" fmla="*/ 2147483647 h 1734"/>
              <a:gd name="T18" fmla="*/ 0 w 11"/>
              <a:gd name="T19" fmla="*/ 2147483647 h 1734"/>
              <a:gd name="T20" fmla="*/ 0 w 11"/>
              <a:gd name="T21" fmla="*/ 2147483647 h 1734"/>
              <a:gd name="T22" fmla="*/ 2147483647 w 11"/>
              <a:gd name="T23" fmla="*/ 2147483647 h 1734"/>
              <a:gd name="T24" fmla="*/ 2147483647 w 11"/>
              <a:gd name="T25" fmla="*/ 2147483647 h 1734"/>
              <a:gd name="T26" fmla="*/ 0 w 11"/>
              <a:gd name="T27" fmla="*/ 2147483647 h 1734"/>
              <a:gd name="T28" fmla="*/ 0 w 11"/>
              <a:gd name="T29" fmla="*/ 2147483647 h 1734"/>
              <a:gd name="T30" fmla="*/ 0 w 11"/>
              <a:gd name="T31" fmla="*/ 2147483647 h 1734"/>
              <a:gd name="T32" fmla="*/ 2147483647 w 11"/>
              <a:gd name="T33" fmla="*/ 2147483647 h 1734"/>
              <a:gd name="T34" fmla="*/ 2147483647 w 11"/>
              <a:gd name="T35" fmla="*/ 2147483647 h 1734"/>
              <a:gd name="T36" fmla="*/ 0 w 11"/>
              <a:gd name="T37" fmla="*/ 2147483647 h 1734"/>
              <a:gd name="T38" fmla="*/ 0 w 11"/>
              <a:gd name="T39" fmla="*/ 2147483647 h 1734"/>
              <a:gd name="T40" fmla="*/ 0 w 11"/>
              <a:gd name="T41" fmla="*/ 2147483647 h 1734"/>
              <a:gd name="T42" fmla="*/ 2147483647 w 11"/>
              <a:gd name="T43" fmla="*/ 2147483647 h 1734"/>
              <a:gd name="T44" fmla="*/ 2147483647 w 11"/>
              <a:gd name="T45" fmla="*/ 2147483647 h 1734"/>
              <a:gd name="T46" fmla="*/ 0 w 11"/>
              <a:gd name="T47" fmla="*/ 2147483647 h 1734"/>
              <a:gd name="T48" fmla="*/ 0 w 11"/>
              <a:gd name="T49" fmla="*/ 2147483647 h 1734"/>
              <a:gd name="T50" fmla="*/ 0 w 11"/>
              <a:gd name="T51" fmla="*/ 2147483647 h 1734"/>
              <a:gd name="T52" fmla="*/ 2147483647 w 11"/>
              <a:gd name="T53" fmla="*/ 2147483647 h 1734"/>
              <a:gd name="T54" fmla="*/ 2147483647 w 11"/>
              <a:gd name="T55" fmla="*/ 2147483647 h 1734"/>
              <a:gd name="T56" fmla="*/ 0 w 11"/>
              <a:gd name="T57" fmla="*/ 2147483647 h 1734"/>
              <a:gd name="T58" fmla="*/ 0 w 11"/>
              <a:gd name="T59" fmla="*/ 2147483647 h 1734"/>
              <a:gd name="T60" fmla="*/ 0 w 11"/>
              <a:gd name="T61" fmla="*/ 2147483647 h 1734"/>
              <a:gd name="T62" fmla="*/ 2147483647 w 11"/>
              <a:gd name="T63" fmla="*/ 2147483647 h 1734"/>
              <a:gd name="T64" fmla="*/ 2147483647 w 11"/>
              <a:gd name="T65" fmla="*/ 2147483647 h 1734"/>
              <a:gd name="T66" fmla="*/ 0 w 11"/>
              <a:gd name="T67" fmla="*/ 2147483647 h 1734"/>
              <a:gd name="T68" fmla="*/ 0 w 11"/>
              <a:gd name="T69" fmla="*/ 2147483647 h 1734"/>
              <a:gd name="T70" fmla="*/ 0 w 11"/>
              <a:gd name="T71" fmla="*/ 2147483647 h 1734"/>
              <a:gd name="T72" fmla="*/ 2147483647 w 11"/>
              <a:gd name="T73" fmla="*/ 2147483647 h 1734"/>
              <a:gd name="T74" fmla="*/ 2147483647 w 11"/>
              <a:gd name="T75" fmla="*/ 2147483647 h 1734"/>
              <a:gd name="T76" fmla="*/ 0 w 11"/>
              <a:gd name="T77" fmla="*/ 2147483647 h 1734"/>
              <a:gd name="T78" fmla="*/ 0 w 11"/>
              <a:gd name="T79" fmla="*/ 2147483647 h 1734"/>
              <a:gd name="T80" fmla="*/ 0 w 11"/>
              <a:gd name="T81" fmla="*/ 2147483647 h 1734"/>
              <a:gd name="T82" fmla="*/ 2147483647 w 11"/>
              <a:gd name="T83" fmla="*/ 2147483647 h 1734"/>
              <a:gd name="T84" fmla="*/ 2147483647 w 11"/>
              <a:gd name="T85" fmla="*/ 2147483647 h 1734"/>
              <a:gd name="T86" fmla="*/ 0 w 11"/>
              <a:gd name="T87" fmla="*/ 2147483647 h 1734"/>
              <a:gd name="T88" fmla="*/ 0 w 11"/>
              <a:gd name="T89" fmla="*/ 2147483647 h 1734"/>
              <a:gd name="T90" fmla="*/ 0 w 11"/>
              <a:gd name="T91" fmla="*/ 2147483647 h 1734"/>
              <a:gd name="T92" fmla="*/ 2147483647 w 11"/>
              <a:gd name="T93" fmla="*/ 2147483647 h 1734"/>
              <a:gd name="T94" fmla="*/ 2147483647 w 11"/>
              <a:gd name="T95" fmla="*/ 0 h 17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734"/>
              <a:gd name="T146" fmla="*/ 11 w 11"/>
              <a:gd name="T147" fmla="*/ 1734 h 17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734">
                <a:moveTo>
                  <a:pt x="0" y="1723"/>
                </a:moveTo>
                <a:lnTo>
                  <a:pt x="11" y="1723"/>
                </a:lnTo>
                <a:lnTo>
                  <a:pt x="11" y="1734"/>
                </a:lnTo>
                <a:lnTo>
                  <a:pt x="0" y="1734"/>
                </a:lnTo>
                <a:lnTo>
                  <a:pt x="0" y="1723"/>
                </a:lnTo>
                <a:close/>
                <a:moveTo>
                  <a:pt x="0" y="1677"/>
                </a:moveTo>
                <a:lnTo>
                  <a:pt x="11" y="1677"/>
                </a:lnTo>
                <a:lnTo>
                  <a:pt x="11" y="1688"/>
                </a:lnTo>
                <a:lnTo>
                  <a:pt x="0" y="1688"/>
                </a:lnTo>
                <a:lnTo>
                  <a:pt x="0" y="1677"/>
                </a:lnTo>
                <a:close/>
                <a:moveTo>
                  <a:pt x="0" y="1633"/>
                </a:moveTo>
                <a:lnTo>
                  <a:pt x="11" y="1633"/>
                </a:lnTo>
                <a:lnTo>
                  <a:pt x="11" y="1644"/>
                </a:lnTo>
                <a:lnTo>
                  <a:pt x="0" y="1644"/>
                </a:lnTo>
                <a:lnTo>
                  <a:pt x="0" y="1633"/>
                </a:lnTo>
                <a:close/>
                <a:moveTo>
                  <a:pt x="0" y="1587"/>
                </a:moveTo>
                <a:lnTo>
                  <a:pt x="11" y="1587"/>
                </a:lnTo>
                <a:lnTo>
                  <a:pt x="11" y="1598"/>
                </a:lnTo>
                <a:lnTo>
                  <a:pt x="0" y="1598"/>
                </a:lnTo>
                <a:lnTo>
                  <a:pt x="0" y="1587"/>
                </a:lnTo>
                <a:close/>
                <a:moveTo>
                  <a:pt x="0" y="1540"/>
                </a:moveTo>
                <a:lnTo>
                  <a:pt x="11" y="1540"/>
                </a:lnTo>
                <a:lnTo>
                  <a:pt x="11" y="1552"/>
                </a:lnTo>
                <a:lnTo>
                  <a:pt x="0" y="1552"/>
                </a:lnTo>
                <a:lnTo>
                  <a:pt x="0" y="1540"/>
                </a:lnTo>
                <a:close/>
                <a:moveTo>
                  <a:pt x="0" y="1496"/>
                </a:moveTo>
                <a:lnTo>
                  <a:pt x="11" y="1496"/>
                </a:lnTo>
                <a:lnTo>
                  <a:pt x="11" y="1508"/>
                </a:lnTo>
                <a:lnTo>
                  <a:pt x="0" y="1508"/>
                </a:lnTo>
                <a:lnTo>
                  <a:pt x="0" y="1496"/>
                </a:lnTo>
                <a:close/>
                <a:moveTo>
                  <a:pt x="0" y="1450"/>
                </a:moveTo>
                <a:lnTo>
                  <a:pt x="11" y="1450"/>
                </a:lnTo>
                <a:lnTo>
                  <a:pt x="11" y="1462"/>
                </a:lnTo>
                <a:lnTo>
                  <a:pt x="0" y="1462"/>
                </a:lnTo>
                <a:lnTo>
                  <a:pt x="0" y="1450"/>
                </a:lnTo>
                <a:close/>
                <a:moveTo>
                  <a:pt x="0" y="1406"/>
                </a:moveTo>
                <a:lnTo>
                  <a:pt x="11" y="1406"/>
                </a:lnTo>
                <a:lnTo>
                  <a:pt x="11" y="1416"/>
                </a:lnTo>
                <a:lnTo>
                  <a:pt x="0" y="1416"/>
                </a:lnTo>
                <a:lnTo>
                  <a:pt x="0" y="1406"/>
                </a:lnTo>
                <a:close/>
                <a:moveTo>
                  <a:pt x="0" y="1360"/>
                </a:moveTo>
                <a:lnTo>
                  <a:pt x="11" y="1360"/>
                </a:lnTo>
                <a:lnTo>
                  <a:pt x="11" y="1372"/>
                </a:lnTo>
                <a:lnTo>
                  <a:pt x="0" y="1372"/>
                </a:lnTo>
                <a:lnTo>
                  <a:pt x="0" y="1360"/>
                </a:lnTo>
                <a:close/>
                <a:moveTo>
                  <a:pt x="0" y="1314"/>
                </a:moveTo>
                <a:lnTo>
                  <a:pt x="11" y="1314"/>
                </a:lnTo>
                <a:lnTo>
                  <a:pt x="11" y="1326"/>
                </a:lnTo>
                <a:lnTo>
                  <a:pt x="0" y="1326"/>
                </a:lnTo>
                <a:lnTo>
                  <a:pt x="0" y="1314"/>
                </a:lnTo>
                <a:close/>
                <a:moveTo>
                  <a:pt x="0" y="1270"/>
                </a:moveTo>
                <a:lnTo>
                  <a:pt x="11" y="1270"/>
                </a:lnTo>
                <a:lnTo>
                  <a:pt x="11" y="1281"/>
                </a:lnTo>
                <a:lnTo>
                  <a:pt x="0" y="1281"/>
                </a:lnTo>
                <a:lnTo>
                  <a:pt x="0" y="1270"/>
                </a:lnTo>
                <a:close/>
                <a:moveTo>
                  <a:pt x="0" y="1224"/>
                </a:moveTo>
                <a:lnTo>
                  <a:pt x="11" y="1224"/>
                </a:lnTo>
                <a:lnTo>
                  <a:pt x="11" y="1235"/>
                </a:lnTo>
                <a:lnTo>
                  <a:pt x="0" y="1235"/>
                </a:lnTo>
                <a:lnTo>
                  <a:pt x="0" y="1224"/>
                </a:lnTo>
                <a:close/>
                <a:moveTo>
                  <a:pt x="0" y="1178"/>
                </a:moveTo>
                <a:lnTo>
                  <a:pt x="11" y="1178"/>
                </a:lnTo>
                <a:lnTo>
                  <a:pt x="11" y="1189"/>
                </a:lnTo>
                <a:lnTo>
                  <a:pt x="0" y="1189"/>
                </a:lnTo>
                <a:lnTo>
                  <a:pt x="0" y="1178"/>
                </a:lnTo>
                <a:close/>
                <a:moveTo>
                  <a:pt x="0" y="1134"/>
                </a:moveTo>
                <a:lnTo>
                  <a:pt x="11" y="1134"/>
                </a:lnTo>
                <a:lnTo>
                  <a:pt x="11" y="1145"/>
                </a:lnTo>
                <a:lnTo>
                  <a:pt x="0" y="1145"/>
                </a:lnTo>
                <a:lnTo>
                  <a:pt x="0" y="1134"/>
                </a:lnTo>
                <a:close/>
                <a:moveTo>
                  <a:pt x="0" y="1088"/>
                </a:moveTo>
                <a:lnTo>
                  <a:pt x="11" y="1088"/>
                </a:lnTo>
                <a:lnTo>
                  <a:pt x="11" y="1099"/>
                </a:lnTo>
                <a:lnTo>
                  <a:pt x="0" y="1099"/>
                </a:lnTo>
                <a:lnTo>
                  <a:pt x="0" y="1088"/>
                </a:lnTo>
                <a:close/>
                <a:moveTo>
                  <a:pt x="0" y="1042"/>
                </a:moveTo>
                <a:lnTo>
                  <a:pt x="11" y="1042"/>
                </a:lnTo>
                <a:lnTo>
                  <a:pt x="11" y="1053"/>
                </a:lnTo>
                <a:lnTo>
                  <a:pt x="0" y="1053"/>
                </a:lnTo>
                <a:lnTo>
                  <a:pt x="0" y="1042"/>
                </a:lnTo>
                <a:close/>
                <a:moveTo>
                  <a:pt x="0" y="997"/>
                </a:moveTo>
                <a:lnTo>
                  <a:pt x="11" y="997"/>
                </a:lnTo>
                <a:lnTo>
                  <a:pt x="11" y="1009"/>
                </a:lnTo>
                <a:lnTo>
                  <a:pt x="0" y="1009"/>
                </a:lnTo>
                <a:lnTo>
                  <a:pt x="0" y="997"/>
                </a:lnTo>
                <a:close/>
                <a:moveTo>
                  <a:pt x="0" y="951"/>
                </a:moveTo>
                <a:lnTo>
                  <a:pt x="11" y="951"/>
                </a:lnTo>
                <a:lnTo>
                  <a:pt x="11" y="963"/>
                </a:lnTo>
                <a:lnTo>
                  <a:pt x="0" y="963"/>
                </a:lnTo>
                <a:lnTo>
                  <a:pt x="0" y="951"/>
                </a:lnTo>
                <a:close/>
                <a:moveTo>
                  <a:pt x="0" y="907"/>
                </a:moveTo>
                <a:lnTo>
                  <a:pt x="11" y="907"/>
                </a:lnTo>
                <a:lnTo>
                  <a:pt x="11" y="919"/>
                </a:lnTo>
                <a:lnTo>
                  <a:pt x="0" y="919"/>
                </a:lnTo>
                <a:lnTo>
                  <a:pt x="0" y="907"/>
                </a:lnTo>
                <a:close/>
                <a:moveTo>
                  <a:pt x="0" y="861"/>
                </a:moveTo>
                <a:lnTo>
                  <a:pt x="11" y="861"/>
                </a:lnTo>
                <a:lnTo>
                  <a:pt x="11" y="873"/>
                </a:lnTo>
                <a:lnTo>
                  <a:pt x="0" y="873"/>
                </a:lnTo>
                <a:lnTo>
                  <a:pt x="0" y="861"/>
                </a:lnTo>
                <a:close/>
                <a:moveTo>
                  <a:pt x="0" y="815"/>
                </a:moveTo>
                <a:lnTo>
                  <a:pt x="11" y="815"/>
                </a:lnTo>
                <a:lnTo>
                  <a:pt x="11" y="827"/>
                </a:lnTo>
                <a:lnTo>
                  <a:pt x="0" y="827"/>
                </a:lnTo>
                <a:lnTo>
                  <a:pt x="0" y="815"/>
                </a:lnTo>
                <a:close/>
                <a:moveTo>
                  <a:pt x="0" y="771"/>
                </a:moveTo>
                <a:lnTo>
                  <a:pt x="11" y="771"/>
                </a:lnTo>
                <a:lnTo>
                  <a:pt x="11" y="783"/>
                </a:lnTo>
                <a:lnTo>
                  <a:pt x="0" y="783"/>
                </a:lnTo>
                <a:lnTo>
                  <a:pt x="0" y="771"/>
                </a:lnTo>
                <a:close/>
                <a:moveTo>
                  <a:pt x="0" y="725"/>
                </a:moveTo>
                <a:lnTo>
                  <a:pt x="11" y="725"/>
                </a:lnTo>
                <a:lnTo>
                  <a:pt x="11" y="736"/>
                </a:lnTo>
                <a:lnTo>
                  <a:pt x="0" y="736"/>
                </a:lnTo>
                <a:lnTo>
                  <a:pt x="0" y="725"/>
                </a:lnTo>
                <a:close/>
                <a:moveTo>
                  <a:pt x="0" y="679"/>
                </a:moveTo>
                <a:lnTo>
                  <a:pt x="11" y="679"/>
                </a:lnTo>
                <a:lnTo>
                  <a:pt x="11" y="690"/>
                </a:lnTo>
                <a:lnTo>
                  <a:pt x="0" y="690"/>
                </a:lnTo>
                <a:lnTo>
                  <a:pt x="0" y="679"/>
                </a:lnTo>
                <a:close/>
                <a:moveTo>
                  <a:pt x="0" y="635"/>
                </a:moveTo>
                <a:lnTo>
                  <a:pt x="11" y="635"/>
                </a:lnTo>
                <a:lnTo>
                  <a:pt x="11" y="646"/>
                </a:lnTo>
                <a:lnTo>
                  <a:pt x="0" y="646"/>
                </a:lnTo>
                <a:lnTo>
                  <a:pt x="0" y="635"/>
                </a:lnTo>
                <a:close/>
                <a:moveTo>
                  <a:pt x="0" y="589"/>
                </a:moveTo>
                <a:lnTo>
                  <a:pt x="11" y="589"/>
                </a:lnTo>
                <a:lnTo>
                  <a:pt x="11" y="600"/>
                </a:lnTo>
                <a:lnTo>
                  <a:pt x="0" y="600"/>
                </a:lnTo>
                <a:lnTo>
                  <a:pt x="0" y="589"/>
                </a:lnTo>
                <a:close/>
                <a:moveTo>
                  <a:pt x="0" y="545"/>
                </a:moveTo>
                <a:lnTo>
                  <a:pt x="11" y="545"/>
                </a:lnTo>
                <a:lnTo>
                  <a:pt x="11" y="554"/>
                </a:lnTo>
                <a:lnTo>
                  <a:pt x="0" y="554"/>
                </a:lnTo>
                <a:lnTo>
                  <a:pt x="0" y="545"/>
                </a:lnTo>
                <a:close/>
                <a:moveTo>
                  <a:pt x="0" y="499"/>
                </a:moveTo>
                <a:lnTo>
                  <a:pt x="11" y="499"/>
                </a:lnTo>
                <a:lnTo>
                  <a:pt x="11" y="510"/>
                </a:lnTo>
                <a:lnTo>
                  <a:pt x="0" y="510"/>
                </a:lnTo>
                <a:lnTo>
                  <a:pt x="0" y="499"/>
                </a:lnTo>
                <a:close/>
                <a:moveTo>
                  <a:pt x="0" y="452"/>
                </a:moveTo>
                <a:lnTo>
                  <a:pt x="11" y="452"/>
                </a:lnTo>
                <a:lnTo>
                  <a:pt x="11" y="464"/>
                </a:lnTo>
                <a:lnTo>
                  <a:pt x="0" y="464"/>
                </a:lnTo>
                <a:lnTo>
                  <a:pt x="0" y="452"/>
                </a:lnTo>
                <a:close/>
                <a:moveTo>
                  <a:pt x="0" y="408"/>
                </a:moveTo>
                <a:lnTo>
                  <a:pt x="11" y="408"/>
                </a:lnTo>
                <a:lnTo>
                  <a:pt x="11" y="420"/>
                </a:lnTo>
                <a:lnTo>
                  <a:pt x="0" y="420"/>
                </a:lnTo>
                <a:lnTo>
                  <a:pt x="0" y="408"/>
                </a:lnTo>
                <a:close/>
                <a:moveTo>
                  <a:pt x="0" y="362"/>
                </a:moveTo>
                <a:lnTo>
                  <a:pt x="11" y="362"/>
                </a:lnTo>
                <a:lnTo>
                  <a:pt x="11" y="374"/>
                </a:lnTo>
                <a:lnTo>
                  <a:pt x="0" y="374"/>
                </a:lnTo>
                <a:lnTo>
                  <a:pt x="0" y="362"/>
                </a:lnTo>
                <a:close/>
                <a:moveTo>
                  <a:pt x="0" y="316"/>
                </a:moveTo>
                <a:lnTo>
                  <a:pt x="11" y="316"/>
                </a:lnTo>
                <a:lnTo>
                  <a:pt x="11" y="328"/>
                </a:lnTo>
                <a:lnTo>
                  <a:pt x="0" y="328"/>
                </a:lnTo>
                <a:lnTo>
                  <a:pt x="0" y="316"/>
                </a:lnTo>
                <a:close/>
                <a:moveTo>
                  <a:pt x="0" y="272"/>
                </a:moveTo>
                <a:lnTo>
                  <a:pt x="11" y="272"/>
                </a:lnTo>
                <a:lnTo>
                  <a:pt x="11" y="284"/>
                </a:lnTo>
                <a:lnTo>
                  <a:pt x="0" y="284"/>
                </a:lnTo>
                <a:lnTo>
                  <a:pt x="0" y="272"/>
                </a:lnTo>
                <a:close/>
                <a:moveTo>
                  <a:pt x="0" y="226"/>
                </a:moveTo>
                <a:lnTo>
                  <a:pt x="11" y="226"/>
                </a:lnTo>
                <a:lnTo>
                  <a:pt x="11" y="238"/>
                </a:lnTo>
                <a:lnTo>
                  <a:pt x="0" y="238"/>
                </a:lnTo>
                <a:lnTo>
                  <a:pt x="0" y="226"/>
                </a:lnTo>
                <a:close/>
                <a:moveTo>
                  <a:pt x="0" y="180"/>
                </a:moveTo>
                <a:lnTo>
                  <a:pt x="11" y="180"/>
                </a:lnTo>
                <a:lnTo>
                  <a:pt x="11" y="191"/>
                </a:lnTo>
                <a:lnTo>
                  <a:pt x="0" y="191"/>
                </a:lnTo>
                <a:lnTo>
                  <a:pt x="0" y="180"/>
                </a:lnTo>
                <a:close/>
                <a:moveTo>
                  <a:pt x="0" y="136"/>
                </a:moveTo>
                <a:lnTo>
                  <a:pt x="11" y="136"/>
                </a:lnTo>
                <a:lnTo>
                  <a:pt x="11" y="147"/>
                </a:lnTo>
                <a:lnTo>
                  <a:pt x="0" y="147"/>
                </a:lnTo>
                <a:lnTo>
                  <a:pt x="0" y="136"/>
                </a:lnTo>
                <a:close/>
                <a:moveTo>
                  <a:pt x="0" y="90"/>
                </a:moveTo>
                <a:lnTo>
                  <a:pt x="11" y="90"/>
                </a:lnTo>
                <a:lnTo>
                  <a:pt x="11" y="101"/>
                </a:lnTo>
                <a:lnTo>
                  <a:pt x="0" y="101"/>
                </a:lnTo>
                <a:lnTo>
                  <a:pt x="0" y="90"/>
                </a:lnTo>
                <a:close/>
                <a:moveTo>
                  <a:pt x="0" y="46"/>
                </a:moveTo>
                <a:lnTo>
                  <a:pt x="11" y="46"/>
                </a:lnTo>
                <a:lnTo>
                  <a:pt x="11" y="55"/>
                </a:lnTo>
                <a:lnTo>
                  <a:pt x="0" y="55"/>
                </a:lnTo>
                <a:lnTo>
                  <a:pt x="0" y="46"/>
                </a:lnTo>
                <a:close/>
                <a:moveTo>
                  <a:pt x="0" y="0"/>
                </a:moveTo>
                <a:lnTo>
                  <a:pt x="11" y="0"/>
                </a:lnTo>
                <a:lnTo>
                  <a:pt x="11" y="11"/>
                </a:lnTo>
                <a:lnTo>
                  <a:pt x="0" y="11"/>
                </a:lnTo>
                <a:lnTo>
                  <a:pt x="0" y="0"/>
                </a:lnTo>
                <a:close/>
              </a:path>
            </a:pathLst>
          </a:custGeom>
          <a:solidFill>
            <a:srgbClr val="1F1A17"/>
          </a:solidFill>
          <a:ln w="9525">
            <a:noFill/>
            <a:round/>
            <a:headEnd/>
            <a:tailEnd/>
          </a:ln>
        </p:spPr>
        <p:txBody>
          <a:bodyPr/>
          <a:lstStyle/>
          <a:p>
            <a:endParaRPr lang="en-US"/>
          </a:p>
        </p:txBody>
      </p:sp>
      <p:sp>
        <p:nvSpPr>
          <p:cNvPr id="3091" name="Freeform 152"/>
          <p:cNvSpPr>
            <a:spLocks noEditPoints="1"/>
          </p:cNvSpPr>
          <p:nvPr/>
        </p:nvSpPr>
        <p:spPr bwMode="auto">
          <a:xfrm>
            <a:off x="8362950"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3092" name="Freeform 153"/>
          <p:cNvSpPr>
            <a:spLocks noEditPoints="1"/>
          </p:cNvSpPr>
          <p:nvPr/>
        </p:nvSpPr>
        <p:spPr bwMode="auto">
          <a:xfrm>
            <a:off x="760413"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1145" name="Rectangle 154"/>
          <p:cNvSpPr>
            <a:spLocks noChangeArrowheads="1"/>
          </p:cNvSpPr>
          <p:nvPr/>
        </p:nvSpPr>
        <p:spPr bwMode="auto">
          <a:xfrm>
            <a:off x="636588"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3</a:t>
            </a:r>
            <a:endParaRPr lang="en-US" b="0" i="0" dirty="0">
              <a:solidFill>
                <a:schemeClr val="tx2">
                  <a:lumMod val="95000"/>
                </a:schemeClr>
              </a:solidFill>
              <a:latin typeface="Arial" pitchFamily="34" charset="0"/>
              <a:cs typeface="Arial" pitchFamily="34" charset="0"/>
            </a:endParaRPr>
          </a:p>
        </p:txBody>
      </p:sp>
      <p:sp>
        <p:nvSpPr>
          <p:cNvPr id="1146" name="Rectangle 155"/>
          <p:cNvSpPr>
            <a:spLocks noChangeArrowheads="1"/>
          </p:cNvSpPr>
          <p:nvPr/>
        </p:nvSpPr>
        <p:spPr bwMode="auto">
          <a:xfrm>
            <a:off x="744538" y="5073650"/>
            <a:ext cx="1539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49" name="Rectangle 158"/>
          <p:cNvSpPr>
            <a:spLocks noChangeArrowheads="1"/>
          </p:cNvSpPr>
          <p:nvPr/>
        </p:nvSpPr>
        <p:spPr bwMode="auto">
          <a:xfrm>
            <a:off x="195738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50" name="Rectangle 159"/>
          <p:cNvSpPr>
            <a:spLocks noChangeArrowheads="1"/>
          </p:cNvSpPr>
          <p:nvPr/>
        </p:nvSpPr>
        <p:spPr bwMode="auto">
          <a:xfrm>
            <a:off x="205263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3" name="Rectangle 162"/>
          <p:cNvSpPr>
            <a:spLocks noChangeArrowheads="1"/>
          </p:cNvSpPr>
          <p:nvPr/>
        </p:nvSpPr>
        <p:spPr bwMode="auto">
          <a:xfrm>
            <a:off x="32099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54" name="Rectangle 163"/>
          <p:cNvSpPr>
            <a:spLocks noChangeArrowheads="1"/>
          </p:cNvSpPr>
          <p:nvPr/>
        </p:nvSpPr>
        <p:spPr bwMode="auto">
          <a:xfrm>
            <a:off x="330358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7" name="Rectangle 166"/>
          <p:cNvSpPr>
            <a:spLocks noChangeArrowheads="1"/>
          </p:cNvSpPr>
          <p:nvPr/>
        </p:nvSpPr>
        <p:spPr bwMode="auto">
          <a:xfrm>
            <a:off x="4513263"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0</a:t>
            </a:r>
            <a:endParaRPr lang="en-US" b="0" i="0" dirty="0">
              <a:solidFill>
                <a:schemeClr val="tx2">
                  <a:lumMod val="95000"/>
                </a:schemeClr>
              </a:solidFill>
              <a:latin typeface="Arial" pitchFamily="34" charset="0"/>
              <a:cs typeface="Arial" pitchFamily="34" charset="0"/>
            </a:endParaRPr>
          </a:p>
        </p:txBody>
      </p:sp>
      <p:sp>
        <p:nvSpPr>
          <p:cNvPr id="1160" name="Rectangle 169"/>
          <p:cNvSpPr>
            <a:spLocks noChangeArrowheads="1"/>
          </p:cNvSpPr>
          <p:nvPr/>
        </p:nvSpPr>
        <p:spPr bwMode="auto">
          <a:xfrm>
            <a:off x="57372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61" name="Rectangle 170"/>
          <p:cNvSpPr>
            <a:spLocks noChangeArrowheads="1"/>
          </p:cNvSpPr>
          <p:nvPr/>
        </p:nvSpPr>
        <p:spPr bwMode="auto">
          <a:xfrm>
            <a:off x="5832475"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4" name="Rectangle 173"/>
          <p:cNvSpPr>
            <a:spLocks noChangeArrowheads="1"/>
          </p:cNvSpPr>
          <p:nvPr/>
        </p:nvSpPr>
        <p:spPr bwMode="auto">
          <a:xfrm>
            <a:off x="7000875" y="5156200"/>
            <a:ext cx="95250"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65" name="Rectangle 174"/>
          <p:cNvSpPr>
            <a:spLocks noChangeArrowheads="1"/>
          </p:cNvSpPr>
          <p:nvPr/>
        </p:nvSpPr>
        <p:spPr bwMode="auto">
          <a:xfrm>
            <a:off x="7099300"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8" name="Rectangle 177"/>
          <p:cNvSpPr>
            <a:spLocks noChangeArrowheads="1"/>
          </p:cNvSpPr>
          <p:nvPr/>
        </p:nvSpPr>
        <p:spPr bwMode="auto">
          <a:xfrm>
            <a:off x="8232775" y="5100638"/>
            <a:ext cx="1285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6</a:t>
            </a:r>
            <a:endParaRPr lang="en-US" b="0" i="0" dirty="0">
              <a:solidFill>
                <a:schemeClr val="tx2">
                  <a:lumMod val="95000"/>
                </a:schemeClr>
              </a:solidFill>
              <a:latin typeface="Arial" pitchFamily="34" charset="0"/>
              <a:cs typeface="Arial" pitchFamily="34" charset="0"/>
            </a:endParaRPr>
          </a:p>
        </p:txBody>
      </p:sp>
      <p:sp>
        <p:nvSpPr>
          <p:cNvPr id="1169" name="Rectangle 178"/>
          <p:cNvSpPr>
            <a:spLocks noChangeArrowheads="1"/>
          </p:cNvSpPr>
          <p:nvPr/>
        </p:nvSpPr>
        <p:spPr bwMode="auto">
          <a:xfrm>
            <a:off x="8359775" y="5073650"/>
            <a:ext cx="1539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3106" name="Rectangle 179"/>
          <p:cNvSpPr>
            <a:spLocks noChangeArrowheads="1"/>
          </p:cNvSpPr>
          <p:nvPr/>
        </p:nvSpPr>
        <p:spPr bwMode="auto">
          <a:xfrm>
            <a:off x="769938" y="1495425"/>
            <a:ext cx="782637"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Lower </a:t>
            </a:r>
            <a:endParaRPr lang="en-US" b="0" i="0">
              <a:cs typeface="Arial" charset="0"/>
            </a:endParaRPr>
          </a:p>
        </p:txBody>
      </p:sp>
      <p:sp>
        <p:nvSpPr>
          <p:cNvPr id="3107" name="Rectangle 180"/>
          <p:cNvSpPr>
            <a:spLocks noChangeArrowheads="1"/>
          </p:cNvSpPr>
          <p:nvPr/>
        </p:nvSpPr>
        <p:spPr bwMode="auto">
          <a:xfrm>
            <a:off x="763588" y="1757363"/>
            <a:ext cx="1081087"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1172" name="Rectangle 181"/>
          <p:cNvSpPr>
            <a:spLocks noChangeArrowheads="1"/>
          </p:cNvSpPr>
          <p:nvPr/>
        </p:nvSpPr>
        <p:spPr bwMode="auto">
          <a:xfrm>
            <a:off x="4208463" y="1447800"/>
            <a:ext cx="744537"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Process</a:t>
            </a:r>
            <a:endParaRPr lang="en-US" b="0" i="0" dirty="0">
              <a:solidFill>
                <a:schemeClr val="tx2">
                  <a:lumMod val="95000"/>
                </a:schemeClr>
              </a:solidFill>
              <a:latin typeface="Arial" pitchFamily="34" charset="0"/>
              <a:cs typeface="Arial" pitchFamily="34" charset="0"/>
            </a:endParaRPr>
          </a:p>
        </p:txBody>
      </p:sp>
      <p:sp>
        <p:nvSpPr>
          <p:cNvPr id="1173" name="Rectangle 182"/>
          <p:cNvSpPr>
            <a:spLocks noChangeArrowheads="1"/>
          </p:cNvSpPr>
          <p:nvPr/>
        </p:nvSpPr>
        <p:spPr bwMode="auto">
          <a:xfrm>
            <a:off x="4300538" y="1763713"/>
            <a:ext cx="552450"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Mean</a:t>
            </a:r>
            <a:endParaRPr lang="en-US" b="0" i="0" dirty="0">
              <a:solidFill>
                <a:schemeClr val="tx2">
                  <a:lumMod val="95000"/>
                </a:schemeClr>
              </a:solidFill>
              <a:latin typeface="Arial" pitchFamily="34" charset="0"/>
              <a:cs typeface="Arial" pitchFamily="34" charset="0"/>
            </a:endParaRPr>
          </a:p>
        </p:txBody>
      </p:sp>
      <p:sp>
        <p:nvSpPr>
          <p:cNvPr id="3110" name="Rectangle 183"/>
          <p:cNvSpPr>
            <a:spLocks noChangeArrowheads="1"/>
          </p:cNvSpPr>
          <p:nvPr/>
        </p:nvSpPr>
        <p:spPr bwMode="auto">
          <a:xfrm>
            <a:off x="7769225" y="1470025"/>
            <a:ext cx="700088"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Upper</a:t>
            </a:r>
            <a:endParaRPr lang="en-US" b="0" i="0">
              <a:cs typeface="Arial" charset="0"/>
            </a:endParaRPr>
          </a:p>
        </p:txBody>
      </p:sp>
      <p:sp>
        <p:nvSpPr>
          <p:cNvPr id="3111" name="Rectangle 184"/>
          <p:cNvSpPr>
            <a:spLocks noChangeArrowheads="1"/>
          </p:cNvSpPr>
          <p:nvPr/>
        </p:nvSpPr>
        <p:spPr bwMode="auto">
          <a:xfrm>
            <a:off x="7388225" y="1738313"/>
            <a:ext cx="1081088"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1182" name="Rectangle 191"/>
          <p:cNvSpPr>
            <a:spLocks noChangeArrowheads="1"/>
          </p:cNvSpPr>
          <p:nvPr/>
        </p:nvSpPr>
        <p:spPr bwMode="auto">
          <a:xfrm>
            <a:off x="4075113" y="3524250"/>
            <a:ext cx="1250950"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rgbClr val="00B050"/>
                </a:solidFill>
                <a:latin typeface="Times New Roman" pitchFamily="18" charset="0"/>
                <a:cs typeface="Arial" pitchFamily="34" charset="0"/>
              </a:rPr>
              <a:t>Three Sigma</a:t>
            </a:r>
            <a:endParaRPr lang="en-US" b="0" i="0" dirty="0">
              <a:solidFill>
                <a:srgbClr val="00B050"/>
              </a:solidFill>
              <a:latin typeface="Arial" pitchFamily="34" charset="0"/>
              <a:cs typeface="Arial" pitchFamily="34" charset="0"/>
            </a:endParaRPr>
          </a:p>
        </p:txBody>
      </p:sp>
      <p:sp>
        <p:nvSpPr>
          <p:cNvPr id="1183" name="Rectangle 192"/>
          <p:cNvSpPr>
            <a:spLocks noChangeArrowheads="1"/>
          </p:cNvSpPr>
          <p:nvPr/>
        </p:nvSpPr>
        <p:spPr bwMode="auto">
          <a:xfrm>
            <a:off x="4208463" y="3792538"/>
            <a:ext cx="744537"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rgbClr val="00B050"/>
                </a:solidFill>
                <a:latin typeface="Times New Roman" pitchFamily="18" charset="0"/>
                <a:cs typeface="Arial" pitchFamily="34" charset="0"/>
              </a:rPr>
              <a:t>Process</a:t>
            </a:r>
            <a:endParaRPr lang="en-US" b="0" i="0"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357850"/>
          </a:xfrm>
        </p:spPr>
        <p:txBody>
          <a:bodyPr>
            <a:normAutofit fontScale="92500" lnSpcReduction="10000"/>
          </a:bodyPr>
          <a:lstStyle/>
          <a:p>
            <a:pPr algn="r" rtl="1">
              <a:buNone/>
            </a:pPr>
            <a:r>
              <a:rPr lang="fa-IR" b="1" dirty="0" smtClean="0">
                <a:latin typeface="Times New Roman" pitchFamily="18" charset="0"/>
                <a:cs typeface="Times New Roman" pitchFamily="18" charset="0"/>
              </a:rPr>
              <a:t>1-  انتخاب مدیر اجرایی مناسب </a:t>
            </a:r>
            <a:r>
              <a:rPr lang="en-GB"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2-  رعایت سادگی در محیط کار ومراحل فرآیند.</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3-  پیشگیری بهتر از مداواست .</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4-  فرآیندها را به چالش بکشید.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5-  رفتن به گمبا؛ دیدن کار از نزدیک و جمع آوری و ارائه اطلا عات صحیح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6-  فرآیندها را توسط </a:t>
            </a:r>
            <a:r>
              <a:rPr lang="en-GB" b="1" dirty="0" smtClean="0">
                <a:latin typeface="Times New Roman" pitchFamily="18" charset="0"/>
                <a:cs typeface="Times New Roman" pitchFamily="18" charset="0"/>
              </a:rPr>
              <a:t>DMAIC</a:t>
            </a:r>
            <a:r>
              <a:rPr lang="fa-IR" b="1" dirty="0" smtClean="0">
                <a:latin typeface="Times New Roman" pitchFamily="18" charset="0"/>
                <a:cs typeface="Times New Roman" pitchFamily="18" charset="0"/>
              </a:rPr>
              <a:t> بطور روزانه چک وکنترل کنید</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7-  ابزار را متناسب با کار انتخاب نمایید.</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8-  از پیشرفت کار روزنامه دیواری و پوستر</a:t>
            </a:r>
            <a:r>
              <a:rPr lang="fa-IR" dirty="0" smtClean="0">
                <a:latin typeface="Times New Roman" pitchFamily="18" charset="0"/>
                <a:cs typeface="Times New Roman" pitchFamily="18" charset="0"/>
              </a:rPr>
              <a:t>( شامل عکس و آمار و نظریات سودمند و تشویق افراد لایق)</a:t>
            </a:r>
            <a:r>
              <a:rPr lang="fa-IR" b="1" dirty="0" smtClean="0">
                <a:latin typeface="Times New Roman" pitchFamily="18" charset="0"/>
                <a:cs typeface="Times New Roman" pitchFamily="18" charset="0"/>
              </a:rPr>
              <a:t> تهیه کنید و آنرا در محلی نصب کنید تا کارکنان همه آنرا ببینند.</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9-  رهبری و مدیریت دلسوز و هوشمندانه که کار را جدی بگیرد و مورد قبول؛ احترام و حمایت کارکنان باشد.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10-  استفاده از استراتژی برای هدایت کردن لین سیگما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lvl="0" algn="r"/>
            <a:r>
              <a:rPr lang="fa-IR" b="1" dirty="0" smtClean="0">
                <a:latin typeface="Times New Roman" pitchFamily="18" charset="0"/>
                <a:cs typeface="Times New Roman" pitchFamily="18" charset="0"/>
              </a:rPr>
              <a:t>ده مورد خوب کاربردی برای کسب موفقیت</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buNone/>
            </a:pPr>
            <a:r>
              <a:rPr lang="fa-IR" b="1" dirty="0" smtClean="0">
                <a:latin typeface="Times New Roman" pitchFamily="18" charset="0"/>
                <a:cs typeface="Times New Roman" pitchFamily="18" charset="0"/>
              </a:rPr>
              <a:t>1-  ارائه راه حلهای غیرمنطقی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2-  غرق شدن در فاز آنالیز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3-  افتادن در دامهای معمول</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4-دوری از نظرات منفی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5-  نادیده گرفتن موارد ظریف و حساس</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6-  دست کم گرفتن میزان انرژی و تلاش لازم برای کسب موفقیت لین سیگما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7-  فکر اینکه ما هم که داریم همین کار را انجام میدهیم</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8-  شناخت ناکافی از فرهنگ و آداب و رسوم هر ارگان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9-  درست انجام دادن کار غلط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10-  آموزش بیمورد و بی حاصل  </a:t>
            </a:r>
            <a:endParaRPr lang="en-US" dirty="0" smtClean="0">
              <a:latin typeface="Times New Roman" pitchFamily="18" charset="0"/>
              <a:cs typeface="Times New Roman" pitchFamily="18" charset="0"/>
            </a:endParaRPr>
          </a:p>
          <a:p>
            <a:pPr algn="r">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a:r>
              <a:rPr lang="fa-IR" b="1" dirty="0" smtClean="0">
                <a:latin typeface="Times New Roman" pitchFamily="18" charset="0"/>
                <a:cs typeface="Times New Roman" pitchFamily="18" charset="0"/>
              </a:rPr>
              <a:t>ده دام منجر به شکست</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14620"/>
            <a:ext cx="8229600" cy="1143000"/>
          </a:xfrm>
        </p:spPr>
        <p:txBody>
          <a:bodyPr>
            <a:normAutofit fontScale="90000"/>
          </a:bodyPr>
          <a:lstStyle/>
          <a:p>
            <a:pPr lvl="0" algn="ctr"/>
            <a:r>
              <a:rPr lang="fa-IR" b="1" dirty="0" smtClean="0">
                <a:latin typeface="Times New Roman" pitchFamily="18" charset="0"/>
                <a:cs typeface="Times New Roman" pitchFamily="18" charset="0"/>
              </a:rPr>
              <a:t>ده جا برای کمک گرفتن و حل مشکلات</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b="1" dirty="0" smtClean="0">
                <a:latin typeface="Times New Roman" pitchFamily="18" charset="0"/>
                <a:cs typeface="Times New Roman" pitchFamily="18" charset="0"/>
              </a:rPr>
              <a:t>1-  استفاده از تجربیات و دانش دیگران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2-  کمک از  اسپانسر(ضامن)  </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3-  بازدید از سازمانها و شرکتهای مشابه و استفاده از تجربیات دیگران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b="1" dirty="0" smtClean="0"/>
              <a:t>3M</a:t>
            </a:r>
            <a:br>
              <a:rPr lang="en-GB" b="1" dirty="0" smtClean="0"/>
            </a:br>
            <a:r>
              <a:rPr lang="en-GB" b="1" dirty="0" smtClean="0"/>
              <a:t>AB Dick</a:t>
            </a:r>
            <a:br>
              <a:rPr lang="en-GB" b="1" dirty="0" smtClean="0"/>
            </a:br>
            <a:r>
              <a:rPr lang="en-GB" b="1" dirty="0" smtClean="0"/>
              <a:t>Adolph Coors</a:t>
            </a:r>
            <a:br>
              <a:rPr lang="en-GB" b="1" dirty="0" smtClean="0"/>
            </a:br>
            <a:r>
              <a:rPr lang="en-GB" b="1" dirty="0" smtClean="0"/>
              <a:t>Advanced Micro Devices</a:t>
            </a:r>
            <a:br>
              <a:rPr lang="en-GB" b="1" dirty="0" smtClean="0"/>
            </a:br>
            <a:r>
              <a:rPr lang="en-GB" b="1" dirty="0" smtClean="0"/>
              <a:t>Allied Signal</a:t>
            </a:r>
            <a:br>
              <a:rPr lang="en-GB" b="1" dirty="0" smtClean="0"/>
            </a:br>
            <a:r>
              <a:rPr lang="en-GB" b="1" dirty="0" smtClean="0"/>
              <a:t>Alcoa</a:t>
            </a:r>
            <a:br>
              <a:rPr lang="en-GB" b="1" dirty="0" smtClean="0"/>
            </a:br>
            <a:r>
              <a:rPr lang="en-GB" b="1" dirty="0" smtClean="0"/>
              <a:t>Aerospace Corp</a:t>
            </a:r>
            <a:br>
              <a:rPr lang="en-GB" b="1" dirty="0" smtClean="0"/>
            </a:br>
            <a:r>
              <a:rPr lang="en-GB" b="1" dirty="0" smtClean="0"/>
              <a:t>Abbotts Labs</a:t>
            </a:r>
            <a:br>
              <a:rPr lang="en-GB" b="1" dirty="0" smtClean="0"/>
            </a:br>
            <a:r>
              <a:rPr lang="en-GB" b="1" dirty="0" smtClean="0"/>
              <a:t>Apple Computer</a:t>
            </a:r>
            <a:br>
              <a:rPr lang="en-GB" b="1" dirty="0" smtClean="0"/>
            </a:br>
            <a:r>
              <a:rPr lang="en-GB" b="1" dirty="0" smtClean="0"/>
              <a:t>Bank of USA</a:t>
            </a:r>
            <a:br>
              <a:rPr lang="en-GB" b="1" dirty="0" smtClean="0"/>
            </a:br>
            <a:r>
              <a:rPr lang="en-GB" b="1" dirty="0" smtClean="0"/>
              <a:t>Beatrice Foods</a:t>
            </a:r>
            <a:br>
              <a:rPr lang="en-GB" b="1" dirty="0" smtClean="0"/>
            </a:br>
            <a:r>
              <a:rPr lang="en-GB" b="1" dirty="0" smtClean="0"/>
              <a:t>Bell Helicopter</a:t>
            </a:r>
            <a:br>
              <a:rPr lang="en-GB" b="1" dirty="0" smtClean="0"/>
            </a:br>
            <a:r>
              <a:rPr lang="en-GB" b="1" dirty="0" smtClean="0"/>
              <a:t>Boeing</a:t>
            </a:r>
            <a:br>
              <a:rPr lang="en-GB" b="1" dirty="0" smtClean="0"/>
            </a:br>
            <a:r>
              <a:rPr lang="en-GB" b="1" dirty="0" smtClean="0"/>
              <a:t>Bristol Myers Squibb</a:t>
            </a:r>
            <a:endParaRPr lang="en-US" dirty="0"/>
          </a:p>
        </p:txBody>
      </p:sp>
      <p:sp>
        <p:nvSpPr>
          <p:cNvPr id="2" name="Title 1"/>
          <p:cNvSpPr>
            <a:spLocks noGrp="1"/>
          </p:cNvSpPr>
          <p:nvPr>
            <p:ph type="title"/>
          </p:nvPr>
        </p:nvSpPr>
        <p:spPr/>
        <p:txBody>
          <a:bodyPr>
            <a:normAutofit/>
          </a:bodyPr>
          <a:lstStyle/>
          <a:p>
            <a:r>
              <a:rPr lang="fa-IR" sz="2400" b="1" dirty="0" smtClean="0"/>
              <a:t>لیست زیرتنها شامل مشتی از شرکتهای بزرگ آمریکایی است که از شش سیگما استفاده میکنند. </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b="1" dirty="0" smtClean="0"/>
              <a:t>Campbell Soup</a:t>
            </a:r>
            <a:br>
              <a:rPr lang="en-GB" b="1" dirty="0" smtClean="0"/>
            </a:br>
            <a:r>
              <a:rPr lang="en-GB" b="1" dirty="0" smtClean="0"/>
              <a:t>Chevron</a:t>
            </a:r>
            <a:br>
              <a:rPr lang="en-GB" b="1" dirty="0" smtClean="0"/>
            </a:br>
            <a:r>
              <a:rPr lang="en-GB" b="1" dirty="0" smtClean="0"/>
              <a:t>Citicorp</a:t>
            </a:r>
            <a:br>
              <a:rPr lang="en-GB" b="1" dirty="0" smtClean="0"/>
            </a:br>
            <a:r>
              <a:rPr lang="en-GB" b="1" dirty="0" smtClean="0"/>
              <a:t>Clorox</a:t>
            </a:r>
            <a:br>
              <a:rPr lang="en-GB" b="1" dirty="0" smtClean="0"/>
            </a:br>
            <a:r>
              <a:rPr lang="en-GB" b="1" dirty="0" err="1" smtClean="0"/>
              <a:t>Danon</a:t>
            </a:r>
            <a:r>
              <a:rPr lang="en-GB" b="1" dirty="0" smtClean="0"/>
              <a:t/>
            </a:r>
            <a:br>
              <a:rPr lang="en-GB" b="1" dirty="0" smtClean="0"/>
            </a:br>
            <a:r>
              <a:rPr lang="en-GB" b="1" dirty="0" smtClean="0"/>
              <a:t>Dow</a:t>
            </a:r>
            <a:br>
              <a:rPr lang="en-GB" b="1" dirty="0" smtClean="0"/>
            </a:br>
            <a:r>
              <a:rPr lang="en-GB" b="1" dirty="0" smtClean="0"/>
              <a:t>Fidelity</a:t>
            </a:r>
            <a:br>
              <a:rPr lang="en-GB" b="1" dirty="0" smtClean="0"/>
            </a:br>
            <a:r>
              <a:rPr lang="en-GB" b="1" dirty="0" smtClean="0"/>
              <a:t>Intel</a:t>
            </a:r>
            <a:br>
              <a:rPr lang="en-GB" b="1" dirty="0" smtClean="0"/>
            </a:br>
            <a:r>
              <a:rPr lang="en-GB" b="1" dirty="0" smtClean="0"/>
              <a:t>Ford</a:t>
            </a:r>
            <a:br>
              <a:rPr lang="en-GB" b="1" dirty="0" smtClean="0"/>
            </a:br>
            <a:r>
              <a:rPr lang="en-GB" b="1" dirty="0" smtClean="0"/>
              <a:t>General Dynamics</a:t>
            </a:r>
            <a:br>
              <a:rPr lang="en-GB" b="1" dirty="0" smtClean="0"/>
            </a:br>
            <a:r>
              <a:rPr lang="en-GB" b="1" dirty="0" smtClean="0"/>
              <a:t>GE</a:t>
            </a:r>
            <a:br>
              <a:rPr lang="en-GB" b="1" dirty="0" smtClean="0"/>
            </a:br>
            <a:r>
              <a:rPr lang="en-GB" b="1" dirty="0" smtClean="0"/>
              <a:t>HP</a:t>
            </a:r>
            <a:br>
              <a:rPr lang="en-GB" b="1" dirty="0" smtClean="0"/>
            </a:br>
            <a:r>
              <a:rPr lang="en-GB" b="1" dirty="0" smtClean="0"/>
              <a:t>Honeywell</a:t>
            </a:r>
            <a:br>
              <a:rPr lang="en-GB" b="1" dirty="0" smtClean="0"/>
            </a:br>
            <a:r>
              <a:rPr lang="en-GB" b="1" dirty="0" smtClean="0"/>
              <a:t>Kaiser Aluminium</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b="1" dirty="0" smtClean="0"/>
              <a:t>Kraft General Foods</a:t>
            </a:r>
            <a:br>
              <a:rPr lang="en-GB" b="1" dirty="0" smtClean="0"/>
            </a:br>
            <a:r>
              <a:rPr lang="en-GB" b="1" dirty="0" smtClean="0"/>
              <a:t>Lear </a:t>
            </a:r>
            <a:r>
              <a:rPr lang="en-GB" b="1" dirty="0" err="1" smtClean="0"/>
              <a:t>Astronics</a:t>
            </a:r>
            <a:r>
              <a:rPr lang="en-GB" b="1" dirty="0" smtClean="0"/>
              <a:t/>
            </a:r>
            <a:br>
              <a:rPr lang="en-GB" b="1" dirty="0" smtClean="0"/>
            </a:br>
            <a:r>
              <a:rPr lang="en-GB" b="1" dirty="0" smtClean="0"/>
              <a:t>Lockheed martin</a:t>
            </a:r>
            <a:br>
              <a:rPr lang="en-GB" b="1" dirty="0" smtClean="0"/>
            </a:br>
            <a:r>
              <a:rPr lang="en-GB" b="1" dirty="0" smtClean="0"/>
              <a:t>McDonnell Douglas</a:t>
            </a:r>
            <a:br>
              <a:rPr lang="en-GB" b="1" dirty="0" smtClean="0"/>
            </a:br>
            <a:r>
              <a:rPr lang="en-GB" b="1" dirty="0" smtClean="0"/>
              <a:t>Microsoft</a:t>
            </a:r>
            <a:br>
              <a:rPr lang="en-GB" b="1" dirty="0" smtClean="0"/>
            </a:br>
            <a:r>
              <a:rPr lang="en-GB" b="1" dirty="0" smtClean="0"/>
              <a:t>Motorola</a:t>
            </a:r>
            <a:br>
              <a:rPr lang="en-GB" b="1" dirty="0" smtClean="0"/>
            </a:br>
            <a:r>
              <a:rPr lang="en-GB" b="1" dirty="0" smtClean="0"/>
              <a:t>NASA</a:t>
            </a:r>
            <a:br>
              <a:rPr lang="en-GB" b="1" dirty="0" smtClean="0"/>
            </a:br>
            <a:r>
              <a:rPr lang="en-GB" b="1" dirty="0" smtClean="0"/>
              <a:t>Northrop Corp</a:t>
            </a:r>
            <a:br>
              <a:rPr lang="en-GB" b="1" dirty="0" smtClean="0"/>
            </a:br>
            <a:r>
              <a:rPr lang="en-GB" b="1" dirty="0" smtClean="0"/>
              <a:t>Pentagon</a:t>
            </a:r>
            <a:br>
              <a:rPr lang="en-GB" b="1" dirty="0" smtClean="0"/>
            </a:br>
            <a:r>
              <a:rPr lang="en-GB" b="1" dirty="0" smtClean="0"/>
              <a:t>Parkview Hospital</a:t>
            </a:r>
            <a:br>
              <a:rPr lang="en-GB" b="1" dirty="0" smtClean="0"/>
            </a:br>
            <a:r>
              <a:rPr lang="en-GB" b="1" dirty="0" smtClean="0"/>
              <a:t>Rockwell </a:t>
            </a:r>
            <a:r>
              <a:rPr lang="en-GB" b="1" dirty="0" err="1" smtClean="0"/>
              <a:t>Int</a:t>
            </a:r>
            <a:r>
              <a:rPr lang="en-GB" b="1" dirty="0" smtClean="0"/>
              <a:t/>
            </a:r>
            <a:br>
              <a:rPr lang="en-GB" b="1" dirty="0" smtClean="0"/>
            </a:br>
            <a:r>
              <a:rPr lang="en-GB" b="1" dirty="0" smtClean="0"/>
              <a:t>Rohm and Haas</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gn="r" rtl="1">
              <a:buNone/>
            </a:pPr>
            <a:r>
              <a:rPr lang="fa-IR" sz="5800" b="1" dirty="0" smtClean="0"/>
              <a:t>4-  بسیاری از سایتهای اینترنتی مختص لین شش سیگما را میتوان یافت و از دانش آنها سود برد نظیر:</a:t>
            </a:r>
            <a:endParaRPr lang="en-US" sz="5800" b="1" dirty="0" smtClean="0"/>
          </a:p>
          <a:p>
            <a:pPr rtl="1">
              <a:buNone/>
            </a:pPr>
            <a:r>
              <a:rPr lang="en-GB" u="sng" dirty="0" smtClean="0">
                <a:hlinkClick r:id="rId2"/>
              </a:rPr>
              <a:t>www.asq.org</a:t>
            </a:r>
            <a:endParaRPr lang="en-US" dirty="0" smtClean="0"/>
          </a:p>
          <a:p>
            <a:pPr rtl="1">
              <a:buNone/>
            </a:pPr>
            <a:r>
              <a:rPr lang="en-GB" dirty="0" smtClean="0"/>
              <a:t> </a:t>
            </a:r>
            <a:endParaRPr lang="en-US" dirty="0" smtClean="0"/>
          </a:p>
          <a:p>
            <a:pPr rtl="1">
              <a:buNone/>
            </a:pPr>
            <a:r>
              <a:rPr lang="en-GB" u="sng" dirty="0" smtClean="0">
                <a:hlinkClick r:id="rId3"/>
              </a:rPr>
              <a:t>www.catalystconsulting.co.uk</a:t>
            </a:r>
            <a:endParaRPr lang="en-US" dirty="0" smtClean="0"/>
          </a:p>
          <a:p>
            <a:pPr rtl="1">
              <a:buNone/>
            </a:pPr>
            <a:r>
              <a:rPr lang="en-GB" u="sng" dirty="0" smtClean="0">
                <a:hlinkClick r:id="rId4"/>
              </a:rPr>
              <a:t>www.efqm.org</a:t>
            </a:r>
            <a:endParaRPr lang="en-US" dirty="0" smtClean="0"/>
          </a:p>
          <a:p>
            <a:pPr rtl="1">
              <a:buNone/>
            </a:pPr>
            <a:r>
              <a:rPr lang="en-GB" dirty="0" smtClean="0"/>
              <a:t> </a:t>
            </a:r>
            <a:endParaRPr lang="en-US" dirty="0" smtClean="0"/>
          </a:p>
          <a:p>
            <a:pPr rtl="1">
              <a:buNone/>
            </a:pPr>
            <a:r>
              <a:rPr lang="en-GB" u="sng" dirty="0" smtClean="0">
                <a:hlinkClick r:id="rId5"/>
              </a:rPr>
              <a:t>www.isssp.com</a:t>
            </a:r>
            <a:endParaRPr lang="en-US" dirty="0" smtClean="0"/>
          </a:p>
          <a:p>
            <a:pPr rtl="1">
              <a:buNone/>
            </a:pPr>
            <a:r>
              <a:rPr lang="en-GB" dirty="0" smtClean="0"/>
              <a:t> </a:t>
            </a:r>
            <a:endParaRPr lang="en-US" dirty="0" smtClean="0"/>
          </a:p>
          <a:p>
            <a:pPr rtl="1">
              <a:buNone/>
            </a:pPr>
            <a:r>
              <a:rPr lang="en-GB" u="sng" dirty="0" smtClean="0">
                <a:hlinkClick r:id="rId6"/>
              </a:rPr>
              <a:t>www.isixsigma.com</a:t>
            </a:r>
            <a:endParaRPr lang="en-US" dirty="0" smtClean="0"/>
          </a:p>
          <a:p>
            <a:pPr rtl="1">
              <a:buNone/>
            </a:pPr>
            <a:r>
              <a:rPr lang="en-GB" dirty="0" smtClean="0"/>
              <a:t> </a:t>
            </a:r>
            <a:endParaRPr lang="en-US" dirty="0" smtClean="0"/>
          </a:p>
          <a:p>
            <a:pPr rtl="1">
              <a:buNone/>
            </a:pPr>
            <a:r>
              <a:rPr lang="en-GB" u="sng" dirty="0" smtClean="0">
                <a:hlinkClick r:id="rId7"/>
              </a:rPr>
              <a:t>www.onesixsigma.com/lean-sixsigma-knowledge-centre/six-sigma-lean-articles-library</a:t>
            </a:r>
            <a:endParaRPr lang="en-US" dirty="0" smtClean="0"/>
          </a:p>
          <a:p>
            <a:pPr rtl="1">
              <a:buNone/>
            </a:pPr>
            <a:r>
              <a:rPr lang="en-GB" dirty="0" smtClean="0"/>
              <a:t> </a:t>
            </a:r>
            <a:endParaRPr lang="en-US" dirty="0" smtClean="0"/>
          </a:p>
          <a:p>
            <a:pPr rtl="1">
              <a:buNone/>
            </a:pPr>
            <a:r>
              <a:rPr lang="en-GB" u="sng" dirty="0" smtClean="0">
                <a:hlinkClick r:id="rId8"/>
              </a:rPr>
              <a:t>www.qualitydigest.com</a:t>
            </a:r>
            <a:endParaRPr lang="en-US" dirty="0" smtClean="0"/>
          </a:p>
          <a:p>
            <a:pPr rtl="1">
              <a:buNone/>
            </a:pPr>
            <a:r>
              <a:rPr lang="en-GB" dirty="0" smtClean="0"/>
              <a:t> </a:t>
            </a:r>
            <a:endParaRPr lang="en-US" dirty="0" smtClean="0"/>
          </a:p>
          <a:p>
            <a:pPr rtl="1">
              <a:buNone/>
            </a:pPr>
            <a:r>
              <a:rPr lang="en-GB" u="sng" dirty="0" smtClean="0">
                <a:hlinkClick r:id="rId9"/>
              </a:rPr>
              <a:t>www.qfdi.org</a:t>
            </a:r>
            <a:endParaRPr lang="en-US" dirty="0" smtClean="0"/>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b="1" dirty="0" smtClean="0"/>
              <a:t>5-  عضویت در شبکه های لین شش سیگما  </a:t>
            </a:r>
            <a:endParaRPr lang="en-US" dirty="0" smtClean="0"/>
          </a:p>
          <a:p>
            <a:pPr algn="r" rtl="1">
              <a:buNone/>
            </a:pPr>
            <a:r>
              <a:rPr lang="en-GB" b="1" dirty="0" smtClean="0"/>
              <a:t>(ASQ)  American Society for Quality</a:t>
            </a:r>
            <a:endParaRPr lang="en-US" dirty="0" smtClean="0"/>
          </a:p>
          <a:p>
            <a:pPr algn="r" rtl="1">
              <a:buNone/>
            </a:pPr>
            <a:r>
              <a:rPr lang="en-GB" b="1" dirty="0" smtClean="0"/>
              <a:t>(EFQM)  European Foundation for Quality</a:t>
            </a:r>
            <a:endParaRPr lang="en-US" dirty="0" smtClean="0"/>
          </a:p>
          <a:p>
            <a:pPr algn="r" rtl="1">
              <a:buNone/>
            </a:pPr>
            <a:r>
              <a:rPr lang="en-GB" b="1" dirty="0" smtClean="0"/>
              <a:t>(BQF)  British Quality Foundation</a:t>
            </a:r>
            <a:endParaRPr lang="en-US" dirty="0" smtClean="0"/>
          </a:p>
          <a:p>
            <a:pPr algn="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b="1" dirty="0" smtClean="0">
                <a:latin typeface="Times New Roman" pitchFamily="18" charset="0"/>
                <a:cs typeface="Times New Roman" pitchFamily="18" charset="0"/>
              </a:rPr>
              <a:t>6-  حضور در کنفرانس های لین شش سیگما </a:t>
            </a:r>
          </a:p>
          <a:p>
            <a:pPr algn="r" rtl="1">
              <a:buNone/>
            </a:pPr>
            <a:r>
              <a:rPr lang="fa-IR" dirty="0" smtClean="0">
                <a:latin typeface="Times New Roman" pitchFamily="18" charset="0"/>
                <a:cs typeface="Times New Roman" pitchFamily="18" charset="0"/>
              </a:rPr>
              <a:t>برای پی بردن از تاریخ و محل برگزاری</a:t>
            </a:r>
            <a:r>
              <a:rPr lang="fa-IR" dirty="0" smtClean="0">
                <a:solidFill>
                  <a:srgbClr val="FF0000"/>
                </a:solidFill>
                <a:latin typeface="Times New Roman" pitchFamily="18" charset="0"/>
                <a:cs typeface="Times New Roman" pitchFamily="18" charset="0"/>
              </a:rPr>
              <a:t> </a:t>
            </a:r>
            <a:r>
              <a:rPr lang="fa-IR" dirty="0" smtClean="0">
                <a:latin typeface="Times New Roman" pitchFamily="18" charset="0"/>
                <a:cs typeface="Times New Roman" pitchFamily="18" charset="0"/>
              </a:rPr>
              <a:t>این کنفرانسها به سایت </a:t>
            </a:r>
            <a:r>
              <a:rPr lang="en-GB" u="sng" dirty="0" smtClean="0">
                <a:latin typeface="Times New Roman" pitchFamily="18" charset="0"/>
                <a:cs typeface="Times New Roman" pitchFamily="18" charset="0"/>
                <a:hlinkClick r:id="rId2"/>
              </a:rPr>
              <a:t>www.onesixsigma.com</a:t>
            </a:r>
            <a:r>
              <a:rPr lang="en-GB"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مراجعه فرمایید.</a:t>
            </a:r>
            <a:endParaRPr lang="en-US" dirty="0" smtClean="0">
              <a:latin typeface="Times New Roman" pitchFamily="18" charset="0"/>
              <a:cs typeface="Times New Roman" pitchFamily="18" charset="0"/>
            </a:endParaRPr>
          </a:p>
          <a:p>
            <a:pPr rtl="1">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32"/>
          <p:cNvSpPr>
            <a:spLocks noChangeAspect="1" noChangeArrowheads="1" noTextEdit="1"/>
          </p:cNvSpPr>
          <p:nvPr/>
        </p:nvSpPr>
        <p:spPr bwMode="auto">
          <a:xfrm>
            <a:off x="620713" y="1512888"/>
            <a:ext cx="7900987" cy="3832225"/>
          </a:xfrm>
          <a:prstGeom prst="rect">
            <a:avLst/>
          </a:prstGeom>
          <a:noFill/>
          <a:ln w="9525">
            <a:noFill/>
            <a:miter lim="800000"/>
            <a:headEnd/>
            <a:tailEnd/>
          </a:ln>
        </p:spPr>
        <p:txBody>
          <a:bodyPr/>
          <a:lstStyle/>
          <a:p>
            <a:endParaRPr lang="en-US"/>
          </a:p>
        </p:txBody>
      </p:sp>
      <p:sp>
        <p:nvSpPr>
          <p:cNvPr id="4099" name="Freeform 136"/>
          <p:cNvSpPr>
            <a:spLocks/>
          </p:cNvSpPr>
          <p:nvPr/>
        </p:nvSpPr>
        <p:spPr bwMode="auto">
          <a:xfrm>
            <a:off x="782638" y="2119313"/>
            <a:ext cx="7599362" cy="2700337"/>
          </a:xfrm>
          <a:custGeom>
            <a:avLst/>
            <a:gdLst>
              <a:gd name="T0" fmla="*/ 0 w 4787"/>
              <a:gd name="T1" fmla="*/ 2147483647 h 1701"/>
              <a:gd name="T2" fmla="*/ 2147483647 w 4787"/>
              <a:gd name="T3" fmla="*/ 2147483647 h 1701"/>
              <a:gd name="T4" fmla="*/ 2147483647 w 4787"/>
              <a:gd name="T5" fmla="*/ 2147483647 h 1701"/>
              <a:gd name="T6" fmla="*/ 2147483647 w 4787"/>
              <a:gd name="T7" fmla="*/ 2147483647 h 1701"/>
              <a:gd name="T8" fmla="*/ 2147483647 w 4787"/>
              <a:gd name="T9" fmla="*/ 2147483647 h 1701"/>
              <a:gd name="T10" fmla="*/ 2147483647 w 4787"/>
              <a:gd name="T11" fmla="*/ 2147483647 h 1701"/>
              <a:gd name="T12" fmla="*/ 2147483647 w 4787"/>
              <a:gd name="T13" fmla="*/ 2147483647 h 1701"/>
              <a:gd name="T14" fmla="*/ 2147483647 w 4787"/>
              <a:gd name="T15" fmla="*/ 2147483647 h 1701"/>
              <a:gd name="T16" fmla="*/ 2147483647 w 4787"/>
              <a:gd name="T17" fmla="*/ 2147483647 h 1701"/>
              <a:gd name="T18" fmla="*/ 2147483647 w 4787"/>
              <a:gd name="T19" fmla="*/ 2147483647 h 1701"/>
              <a:gd name="T20" fmla="*/ 2147483647 w 4787"/>
              <a:gd name="T21" fmla="*/ 2147483647 h 1701"/>
              <a:gd name="T22" fmla="*/ 2147483647 w 4787"/>
              <a:gd name="T23" fmla="*/ 2147483647 h 1701"/>
              <a:gd name="T24" fmla="*/ 2147483647 w 4787"/>
              <a:gd name="T25" fmla="*/ 2147483647 h 1701"/>
              <a:gd name="T26" fmla="*/ 2147483647 w 4787"/>
              <a:gd name="T27" fmla="*/ 2147483647 h 1701"/>
              <a:gd name="T28" fmla="*/ 2147483647 w 4787"/>
              <a:gd name="T29" fmla="*/ 2147483647 h 1701"/>
              <a:gd name="T30" fmla="*/ 2147483647 w 4787"/>
              <a:gd name="T31" fmla="*/ 2147483647 h 1701"/>
              <a:gd name="T32" fmla="*/ 2147483647 w 4787"/>
              <a:gd name="T33" fmla="*/ 2147483647 h 1701"/>
              <a:gd name="T34" fmla="*/ 2147483647 w 4787"/>
              <a:gd name="T35" fmla="*/ 2147483647 h 1701"/>
              <a:gd name="T36" fmla="*/ 2147483647 w 4787"/>
              <a:gd name="T37" fmla="*/ 2147483647 h 1701"/>
              <a:gd name="T38" fmla="*/ 2147483647 w 4787"/>
              <a:gd name="T39" fmla="*/ 2147483647 h 1701"/>
              <a:gd name="T40" fmla="*/ 2147483647 w 4787"/>
              <a:gd name="T41" fmla="*/ 2147483647 h 1701"/>
              <a:gd name="T42" fmla="*/ 2147483647 w 4787"/>
              <a:gd name="T43" fmla="*/ 2147483647 h 1701"/>
              <a:gd name="T44" fmla="*/ 2147483647 w 4787"/>
              <a:gd name="T45" fmla="*/ 0 h 1701"/>
              <a:gd name="T46" fmla="*/ 2147483647 w 4787"/>
              <a:gd name="T47" fmla="*/ 2147483647 h 1701"/>
              <a:gd name="T48" fmla="*/ 2147483647 w 4787"/>
              <a:gd name="T49" fmla="*/ 2147483647 h 1701"/>
              <a:gd name="T50" fmla="*/ 2147483647 w 4787"/>
              <a:gd name="T51" fmla="*/ 2147483647 h 1701"/>
              <a:gd name="T52" fmla="*/ 2147483647 w 4787"/>
              <a:gd name="T53" fmla="*/ 2147483647 h 1701"/>
              <a:gd name="T54" fmla="*/ 2147483647 w 4787"/>
              <a:gd name="T55" fmla="*/ 2147483647 h 1701"/>
              <a:gd name="T56" fmla="*/ 2147483647 w 4787"/>
              <a:gd name="T57" fmla="*/ 2147483647 h 1701"/>
              <a:gd name="T58" fmla="*/ 2147483647 w 4787"/>
              <a:gd name="T59" fmla="*/ 2147483647 h 1701"/>
              <a:gd name="T60" fmla="*/ 2147483647 w 4787"/>
              <a:gd name="T61" fmla="*/ 2147483647 h 1701"/>
              <a:gd name="T62" fmla="*/ 2147483647 w 4787"/>
              <a:gd name="T63" fmla="*/ 2147483647 h 1701"/>
              <a:gd name="T64" fmla="*/ 2147483647 w 4787"/>
              <a:gd name="T65" fmla="*/ 2147483647 h 1701"/>
              <a:gd name="T66" fmla="*/ 2147483647 w 4787"/>
              <a:gd name="T67" fmla="*/ 2147483647 h 1701"/>
              <a:gd name="T68" fmla="*/ 2147483647 w 4787"/>
              <a:gd name="T69" fmla="*/ 2147483647 h 1701"/>
              <a:gd name="T70" fmla="*/ 2147483647 w 4787"/>
              <a:gd name="T71" fmla="*/ 2147483647 h 1701"/>
              <a:gd name="T72" fmla="*/ 2147483647 w 4787"/>
              <a:gd name="T73" fmla="*/ 2147483647 h 1701"/>
              <a:gd name="T74" fmla="*/ 2147483647 w 4787"/>
              <a:gd name="T75" fmla="*/ 2147483647 h 1701"/>
              <a:gd name="T76" fmla="*/ 2147483647 w 4787"/>
              <a:gd name="T77" fmla="*/ 2147483647 h 1701"/>
              <a:gd name="T78" fmla="*/ 2147483647 w 4787"/>
              <a:gd name="T79" fmla="*/ 2147483647 h 1701"/>
              <a:gd name="T80" fmla="*/ 2147483647 w 4787"/>
              <a:gd name="T81" fmla="*/ 2147483647 h 1701"/>
              <a:gd name="T82" fmla="*/ 2147483647 w 4787"/>
              <a:gd name="T83" fmla="*/ 2147483647 h 1701"/>
              <a:gd name="T84" fmla="*/ 2147483647 w 4787"/>
              <a:gd name="T85" fmla="*/ 2147483647 h 1701"/>
              <a:gd name="T86" fmla="*/ 2147483647 w 4787"/>
              <a:gd name="T87" fmla="*/ 2147483647 h 1701"/>
              <a:gd name="T88" fmla="*/ 2147483647 w 4787"/>
              <a:gd name="T89" fmla="*/ 2147483647 h 17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87"/>
              <a:gd name="T136" fmla="*/ 0 h 1701"/>
              <a:gd name="T137" fmla="*/ 4787 w 4787"/>
              <a:gd name="T138" fmla="*/ 1701 h 17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87" h="1701">
                <a:moveTo>
                  <a:pt x="4787" y="1701"/>
                </a:moveTo>
                <a:lnTo>
                  <a:pt x="0" y="1701"/>
                </a:lnTo>
                <a:lnTo>
                  <a:pt x="1149" y="1676"/>
                </a:lnTo>
                <a:lnTo>
                  <a:pt x="1201" y="1674"/>
                </a:lnTo>
                <a:lnTo>
                  <a:pt x="1251" y="1668"/>
                </a:lnTo>
                <a:lnTo>
                  <a:pt x="1297" y="1660"/>
                </a:lnTo>
                <a:lnTo>
                  <a:pt x="1341" y="1649"/>
                </a:lnTo>
                <a:lnTo>
                  <a:pt x="1381" y="1635"/>
                </a:lnTo>
                <a:lnTo>
                  <a:pt x="1422" y="1620"/>
                </a:lnTo>
                <a:lnTo>
                  <a:pt x="1458" y="1601"/>
                </a:lnTo>
                <a:lnTo>
                  <a:pt x="1493" y="1580"/>
                </a:lnTo>
                <a:lnTo>
                  <a:pt x="1527" y="1559"/>
                </a:lnTo>
                <a:lnTo>
                  <a:pt x="1560" y="1532"/>
                </a:lnTo>
                <a:lnTo>
                  <a:pt x="1591" y="1505"/>
                </a:lnTo>
                <a:lnTo>
                  <a:pt x="1619" y="1476"/>
                </a:lnTo>
                <a:lnTo>
                  <a:pt x="1648" y="1445"/>
                </a:lnTo>
                <a:lnTo>
                  <a:pt x="1675" y="1413"/>
                </a:lnTo>
                <a:lnTo>
                  <a:pt x="1704" y="1376"/>
                </a:lnTo>
                <a:lnTo>
                  <a:pt x="1731" y="1340"/>
                </a:lnTo>
                <a:lnTo>
                  <a:pt x="1767" y="1284"/>
                </a:lnTo>
                <a:lnTo>
                  <a:pt x="1803" y="1225"/>
                </a:lnTo>
                <a:lnTo>
                  <a:pt x="1836" y="1163"/>
                </a:lnTo>
                <a:lnTo>
                  <a:pt x="1869" y="1098"/>
                </a:lnTo>
                <a:lnTo>
                  <a:pt x="1897" y="1033"/>
                </a:lnTo>
                <a:lnTo>
                  <a:pt x="1924" y="967"/>
                </a:lnTo>
                <a:lnTo>
                  <a:pt x="1949" y="902"/>
                </a:lnTo>
                <a:lnTo>
                  <a:pt x="1974" y="839"/>
                </a:lnTo>
                <a:lnTo>
                  <a:pt x="2005" y="751"/>
                </a:lnTo>
                <a:lnTo>
                  <a:pt x="2038" y="659"/>
                </a:lnTo>
                <a:lnTo>
                  <a:pt x="2070" y="563"/>
                </a:lnTo>
                <a:lnTo>
                  <a:pt x="2105" y="467"/>
                </a:lnTo>
                <a:lnTo>
                  <a:pt x="2141" y="373"/>
                </a:lnTo>
                <a:lnTo>
                  <a:pt x="2178" y="284"/>
                </a:lnTo>
                <a:lnTo>
                  <a:pt x="2197" y="242"/>
                </a:lnTo>
                <a:lnTo>
                  <a:pt x="2216" y="202"/>
                </a:lnTo>
                <a:lnTo>
                  <a:pt x="2235" y="163"/>
                </a:lnTo>
                <a:lnTo>
                  <a:pt x="2252" y="129"/>
                </a:lnTo>
                <a:lnTo>
                  <a:pt x="2272" y="100"/>
                </a:lnTo>
                <a:lnTo>
                  <a:pt x="2289" y="73"/>
                </a:lnTo>
                <a:lnTo>
                  <a:pt x="2306" y="52"/>
                </a:lnTo>
                <a:lnTo>
                  <a:pt x="2323" y="35"/>
                </a:lnTo>
                <a:lnTo>
                  <a:pt x="2341" y="20"/>
                </a:lnTo>
                <a:lnTo>
                  <a:pt x="2358" y="10"/>
                </a:lnTo>
                <a:lnTo>
                  <a:pt x="2375" y="2"/>
                </a:lnTo>
                <a:lnTo>
                  <a:pt x="2391" y="0"/>
                </a:lnTo>
                <a:lnTo>
                  <a:pt x="2400" y="0"/>
                </a:lnTo>
                <a:lnTo>
                  <a:pt x="2408" y="2"/>
                </a:lnTo>
                <a:lnTo>
                  <a:pt x="2417" y="4"/>
                </a:lnTo>
                <a:lnTo>
                  <a:pt x="2425" y="6"/>
                </a:lnTo>
                <a:lnTo>
                  <a:pt x="2442" y="16"/>
                </a:lnTo>
                <a:lnTo>
                  <a:pt x="2460" y="29"/>
                </a:lnTo>
                <a:lnTo>
                  <a:pt x="2477" y="46"/>
                </a:lnTo>
                <a:lnTo>
                  <a:pt x="2494" y="69"/>
                </a:lnTo>
                <a:lnTo>
                  <a:pt x="2511" y="94"/>
                </a:lnTo>
                <a:lnTo>
                  <a:pt x="2531" y="123"/>
                </a:lnTo>
                <a:lnTo>
                  <a:pt x="2550" y="158"/>
                </a:lnTo>
                <a:lnTo>
                  <a:pt x="2569" y="196"/>
                </a:lnTo>
                <a:lnTo>
                  <a:pt x="2588" y="236"/>
                </a:lnTo>
                <a:lnTo>
                  <a:pt x="2607" y="279"/>
                </a:lnTo>
                <a:lnTo>
                  <a:pt x="2644" y="367"/>
                </a:lnTo>
                <a:lnTo>
                  <a:pt x="2680" y="463"/>
                </a:lnTo>
                <a:lnTo>
                  <a:pt x="2715" y="559"/>
                </a:lnTo>
                <a:lnTo>
                  <a:pt x="2749" y="657"/>
                </a:lnTo>
                <a:lnTo>
                  <a:pt x="2782" y="751"/>
                </a:lnTo>
                <a:lnTo>
                  <a:pt x="2815" y="839"/>
                </a:lnTo>
                <a:lnTo>
                  <a:pt x="2838" y="902"/>
                </a:lnTo>
                <a:lnTo>
                  <a:pt x="2863" y="967"/>
                </a:lnTo>
                <a:lnTo>
                  <a:pt x="2889" y="1033"/>
                </a:lnTo>
                <a:lnTo>
                  <a:pt x="2920" y="1098"/>
                </a:lnTo>
                <a:lnTo>
                  <a:pt x="2951" y="1163"/>
                </a:lnTo>
                <a:lnTo>
                  <a:pt x="2983" y="1225"/>
                </a:lnTo>
                <a:lnTo>
                  <a:pt x="3020" y="1284"/>
                </a:lnTo>
                <a:lnTo>
                  <a:pt x="3058" y="1340"/>
                </a:lnTo>
                <a:lnTo>
                  <a:pt x="3085" y="1376"/>
                </a:lnTo>
                <a:lnTo>
                  <a:pt x="3112" y="1413"/>
                </a:lnTo>
                <a:lnTo>
                  <a:pt x="3139" y="1445"/>
                </a:lnTo>
                <a:lnTo>
                  <a:pt x="3168" y="1476"/>
                </a:lnTo>
                <a:lnTo>
                  <a:pt x="3198" y="1505"/>
                </a:lnTo>
                <a:lnTo>
                  <a:pt x="3229" y="1532"/>
                </a:lnTo>
                <a:lnTo>
                  <a:pt x="3260" y="1559"/>
                </a:lnTo>
                <a:lnTo>
                  <a:pt x="3294" y="1580"/>
                </a:lnTo>
                <a:lnTo>
                  <a:pt x="3329" y="1601"/>
                </a:lnTo>
                <a:lnTo>
                  <a:pt x="3367" y="1620"/>
                </a:lnTo>
                <a:lnTo>
                  <a:pt x="3406" y="1635"/>
                </a:lnTo>
                <a:lnTo>
                  <a:pt x="3446" y="1649"/>
                </a:lnTo>
                <a:lnTo>
                  <a:pt x="3490" y="1660"/>
                </a:lnTo>
                <a:lnTo>
                  <a:pt x="3536" y="1668"/>
                </a:lnTo>
                <a:lnTo>
                  <a:pt x="3586" y="1674"/>
                </a:lnTo>
                <a:lnTo>
                  <a:pt x="3638" y="1676"/>
                </a:lnTo>
                <a:lnTo>
                  <a:pt x="4787" y="1701"/>
                </a:lnTo>
                <a:close/>
              </a:path>
            </a:pathLst>
          </a:custGeom>
          <a:solidFill>
            <a:srgbClr val="24C64B"/>
          </a:solidFill>
          <a:ln w="9525">
            <a:noFill/>
            <a:round/>
            <a:headEnd/>
            <a:tailEnd/>
          </a:ln>
        </p:spPr>
        <p:txBody>
          <a:bodyPr/>
          <a:lstStyle/>
          <a:p>
            <a:endParaRPr lang="en-US"/>
          </a:p>
        </p:txBody>
      </p:sp>
      <p:sp>
        <p:nvSpPr>
          <p:cNvPr id="4100" name="Line 137"/>
          <p:cNvSpPr>
            <a:spLocks noChangeShapeType="1"/>
          </p:cNvSpPr>
          <p:nvPr/>
        </p:nvSpPr>
        <p:spPr bwMode="auto">
          <a:xfrm>
            <a:off x="773113" y="4913313"/>
            <a:ext cx="7602537" cy="0"/>
          </a:xfrm>
          <a:prstGeom prst="line">
            <a:avLst/>
          </a:prstGeom>
          <a:noFill/>
          <a:ln w="8">
            <a:solidFill>
              <a:srgbClr val="1F1A17"/>
            </a:solidFill>
            <a:round/>
            <a:headEnd/>
            <a:tailEnd/>
          </a:ln>
        </p:spPr>
        <p:txBody>
          <a:bodyPr/>
          <a:lstStyle/>
          <a:p>
            <a:endParaRPr lang="en-US"/>
          </a:p>
        </p:txBody>
      </p:sp>
      <p:sp>
        <p:nvSpPr>
          <p:cNvPr id="4101" name="Line 138"/>
          <p:cNvSpPr>
            <a:spLocks noChangeShapeType="1"/>
          </p:cNvSpPr>
          <p:nvPr/>
        </p:nvSpPr>
        <p:spPr bwMode="auto">
          <a:xfrm>
            <a:off x="773113" y="4845050"/>
            <a:ext cx="0" cy="134938"/>
          </a:xfrm>
          <a:prstGeom prst="line">
            <a:avLst/>
          </a:prstGeom>
          <a:noFill/>
          <a:ln w="8">
            <a:solidFill>
              <a:srgbClr val="1F1A17"/>
            </a:solidFill>
            <a:round/>
            <a:headEnd/>
            <a:tailEnd/>
          </a:ln>
        </p:spPr>
        <p:txBody>
          <a:bodyPr/>
          <a:lstStyle/>
          <a:p>
            <a:endParaRPr lang="en-US"/>
          </a:p>
        </p:txBody>
      </p:sp>
      <p:sp>
        <p:nvSpPr>
          <p:cNvPr id="4102" name="Line 139"/>
          <p:cNvSpPr>
            <a:spLocks noChangeShapeType="1"/>
          </p:cNvSpPr>
          <p:nvPr/>
        </p:nvSpPr>
        <p:spPr bwMode="auto">
          <a:xfrm>
            <a:off x="1406525" y="4845050"/>
            <a:ext cx="0" cy="134938"/>
          </a:xfrm>
          <a:prstGeom prst="line">
            <a:avLst/>
          </a:prstGeom>
          <a:noFill/>
          <a:ln w="8">
            <a:solidFill>
              <a:srgbClr val="1F1A17"/>
            </a:solidFill>
            <a:round/>
            <a:headEnd/>
            <a:tailEnd/>
          </a:ln>
        </p:spPr>
        <p:txBody>
          <a:bodyPr/>
          <a:lstStyle/>
          <a:p>
            <a:endParaRPr lang="en-US"/>
          </a:p>
        </p:txBody>
      </p:sp>
      <p:sp>
        <p:nvSpPr>
          <p:cNvPr id="4103" name="Line 140"/>
          <p:cNvSpPr>
            <a:spLocks noChangeShapeType="1"/>
          </p:cNvSpPr>
          <p:nvPr/>
        </p:nvSpPr>
        <p:spPr bwMode="auto">
          <a:xfrm>
            <a:off x="2039938" y="4845050"/>
            <a:ext cx="0" cy="134938"/>
          </a:xfrm>
          <a:prstGeom prst="line">
            <a:avLst/>
          </a:prstGeom>
          <a:noFill/>
          <a:ln w="8">
            <a:solidFill>
              <a:srgbClr val="1F1A17"/>
            </a:solidFill>
            <a:round/>
            <a:headEnd/>
            <a:tailEnd/>
          </a:ln>
        </p:spPr>
        <p:txBody>
          <a:bodyPr/>
          <a:lstStyle/>
          <a:p>
            <a:endParaRPr lang="en-US"/>
          </a:p>
        </p:txBody>
      </p:sp>
      <p:sp>
        <p:nvSpPr>
          <p:cNvPr id="4104" name="Line 141"/>
          <p:cNvSpPr>
            <a:spLocks noChangeShapeType="1"/>
          </p:cNvSpPr>
          <p:nvPr/>
        </p:nvSpPr>
        <p:spPr bwMode="auto">
          <a:xfrm>
            <a:off x="2673350" y="4845050"/>
            <a:ext cx="0" cy="134938"/>
          </a:xfrm>
          <a:prstGeom prst="line">
            <a:avLst/>
          </a:prstGeom>
          <a:noFill/>
          <a:ln w="8">
            <a:solidFill>
              <a:srgbClr val="1F1A17"/>
            </a:solidFill>
            <a:round/>
            <a:headEnd/>
            <a:tailEnd/>
          </a:ln>
        </p:spPr>
        <p:txBody>
          <a:bodyPr/>
          <a:lstStyle/>
          <a:p>
            <a:endParaRPr lang="en-US"/>
          </a:p>
        </p:txBody>
      </p:sp>
      <p:sp>
        <p:nvSpPr>
          <p:cNvPr id="4105" name="Line 142"/>
          <p:cNvSpPr>
            <a:spLocks noChangeShapeType="1"/>
          </p:cNvSpPr>
          <p:nvPr/>
        </p:nvSpPr>
        <p:spPr bwMode="auto">
          <a:xfrm>
            <a:off x="3306763" y="4845050"/>
            <a:ext cx="0" cy="134938"/>
          </a:xfrm>
          <a:prstGeom prst="line">
            <a:avLst/>
          </a:prstGeom>
          <a:noFill/>
          <a:ln w="8">
            <a:solidFill>
              <a:srgbClr val="1F1A17"/>
            </a:solidFill>
            <a:round/>
            <a:headEnd/>
            <a:tailEnd/>
          </a:ln>
        </p:spPr>
        <p:txBody>
          <a:bodyPr/>
          <a:lstStyle/>
          <a:p>
            <a:endParaRPr lang="en-US"/>
          </a:p>
        </p:txBody>
      </p:sp>
      <p:sp>
        <p:nvSpPr>
          <p:cNvPr id="4106" name="Line 143"/>
          <p:cNvSpPr>
            <a:spLocks noChangeShapeType="1"/>
          </p:cNvSpPr>
          <p:nvPr/>
        </p:nvSpPr>
        <p:spPr bwMode="auto">
          <a:xfrm>
            <a:off x="3940175" y="4845050"/>
            <a:ext cx="0" cy="134938"/>
          </a:xfrm>
          <a:prstGeom prst="line">
            <a:avLst/>
          </a:prstGeom>
          <a:noFill/>
          <a:ln w="8">
            <a:solidFill>
              <a:srgbClr val="1F1A17"/>
            </a:solidFill>
            <a:round/>
            <a:headEnd/>
            <a:tailEnd/>
          </a:ln>
        </p:spPr>
        <p:txBody>
          <a:bodyPr/>
          <a:lstStyle/>
          <a:p>
            <a:endParaRPr lang="en-US"/>
          </a:p>
        </p:txBody>
      </p:sp>
      <p:sp>
        <p:nvSpPr>
          <p:cNvPr id="4107" name="Line 144"/>
          <p:cNvSpPr>
            <a:spLocks noChangeShapeType="1"/>
          </p:cNvSpPr>
          <p:nvPr/>
        </p:nvSpPr>
        <p:spPr bwMode="auto">
          <a:xfrm>
            <a:off x="4573588" y="4845050"/>
            <a:ext cx="0" cy="134938"/>
          </a:xfrm>
          <a:prstGeom prst="line">
            <a:avLst/>
          </a:prstGeom>
          <a:noFill/>
          <a:ln w="8">
            <a:solidFill>
              <a:srgbClr val="1F1A17"/>
            </a:solidFill>
            <a:round/>
            <a:headEnd/>
            <a:tailEnd/>
          </a:ln>
        </p:spPr>
        <p:txBody>
          <a:bodyPr/>
          <a:lstStyle/>
          <a:p>
            <a:endParaRPr lang="en-US"/>
          </a:p>
        </p:txBody>
      </p:sp>
      <p:sp>
        <p:nvSpPr>
          <p:cNvPr id="4108" name="Line 145"/>
          <p:cNvSpPr>
            <a:spLocks noChangeShapeType="1"/>
          </p:cNvSpPr>
          <p:nvPr/>
        </p:nvSpPr>
        <p:spPr bwMode="auto">
          <a:xfrm>
            <a:off x="5207000" y="4845050"/>
            <a:ext cx="0" cy="134938"/>
          </a:xfrm>
          <a:prstGeom prst="line">
            <a:avLst/>
          </a:prstGeom>
          <a:noFill/>
          <a:ln w="8">
            <a:solidFill>
              <a:srgbClr val="1F1A17"/>
            </a:solidFill>
            <a:round/>
            <a:headEnd/>
            <a:tailEnd/>
          </a:ln>
        </p:spPr>
        <p:txBody>
          <a:bodyPr/>
          <a:lstStyle/>
          <a:p>
            <a:endParaRPr lang="en-US"/>
          </a:p>
        </p:txBody>
      </p:sp>
      <p:sp>
        <p:nvSpPr>
          <p:cNvPr id="4109" name="Line 146"/>
          <p:cNvSpPr>
            <a:spLocks noChangeShapeType="1"/>
          </p:cNvSpPr>
          <p:nvPr/>
        </p:nvSpPr>
        <p:spPr bwMode="auto">
          <a:xfrm>
            <a:off x="5842000" y="4845050"/>
            <a:ext cx="0" cy="134938"/>
          </a:xfrm>
          <a:prstGeom prst="line">
            <a:avLst/>
          </a:prstGeom>
          <a:noFill/>
          <a:ln w="8">
            <a:solidFill>
              <a:srgbClr val="1F1A17"/>
            </a:solidFill>
            <a:round/>
            <a:headEnd/>
            <a:tailEnd/>
          </a:ln>
        </p:spPr>
        <p:txBody>
          <a:bodyPr/>
          <a:lstStyle/>
          <a:p>
            <a:endParaRPr lang="en-US"/>
          </a:p>
        </p:txBody>
      </p:sp>
      <p:sp>
        <p:nvSpPr>
          <p:cNvPr id="4110" name="Line 147"/>
          <p:cNvSpPr>
            <a:spLocks noChangeShapeType="1"/>
          </p:cNvSpPr>
          <p:nvPr/>
        </p:nvSpPr>
        <p:spPr bwMode="auto">
          <a:xfrm>
            <a:off x="6475413" y="4845050"/>
            <a:ext cx="0" cy="134938"/>
          </a:xfrm>
          <a:prstGeom prst="line">
            <a:avLst/>
          </a:prstGeom>
          <a:noFill/>
          <a:ln w="8">
            <a:solidFill>
              <a:srgbClr val="1F1A17"/>
            </a:solidFill>
            <a:round/>
            <a:headEnd/>
            <a:tailEnd/>
          </a:ln>
        </p:spPr>
        <p:txBody>
          <a:bodyPr/>
          <a:lstStyle/>
          <a:p>
            <a:endParaRPr lang="en-US"/>
          </a:p>
        </p:txBody>
      </p:sp>
      <p:sp>
        <p:nvSpPr>
          <p:cNvPr id="4111" name="Line 148"/>
          <p:cNvSpPr>
            <a:spLocks noChangeShapeType="1"/>
          </p:cNvSpPr>
          <p:nvPr/>
        </p:nvSpPr>
        <p:spPr bwMode="auto">
          <a:xfrm>
            <a:off x="7108825" y="4845050"/>
            <a:ext cx="0" cy="134938"/>
          </a:xfrm>
          <a:prstGeom prst="line">
            <a:avLst/>
          </a:prstGeom>
          <a:noFill/>
          <a:ln w="8">
            <a:solidFill>
              <a:srgbClr val="1F1A17"/>
            </a:solidFill>
            <a:round/>
            <a:headEnd/>
            <a:tailEnd/>
          </a:ln>
        </p:spPr>
        <p:txBody>
          <a:bodyPr/>
          <a:lstStyle/>
          <a:p>
            <a:endParaRPr lang="en-US"/>
          </a:p>
        </p:txBody>
      </p:sp>
      <p:sp>
        <p:nvSpPr>
          <p:cNvPr id="4112" name="Line 149"/>
          <p:cNvSpPr>
            <a:spLocks noChangeShapeType="1"/>
          </p:cNvSpPr>
          <p:nvPr/>
        </p:nvSpPr>
        <p:spPr bwMode="auto">
          <a:xfrm>
            <a:off x="7742238" y="4845050"/>
            <a:ext cx="0" cy="134938"/>
          </a:xfrm>
          <a:prstGeom prst="line">
            <a:avLst/>
          </a:prstGeom>
          <a:noFill/>
          <a:ln w="8">
            <a:solidFill>
              <a:srgbClr val="1F1A17"/>
            </a:solidFill>
            <a:round/>
            <a:headEnd/>
            <a:tailEnd/>
          </a:ln>
        </p:spPr>
        <p:txBody>
          <a:bodyPr/>
          <a:lstStyle/>
          <a:p>
            <a:endParaRPr lang="en-US"/>
          </a:p>
        </p:txBody>
      </p:sp>
      <p:sp>
        <p:nvSpPr>
          <p:cNvPr id="4113" name="Line 150"/>
          <p:cNvSpPr>
            <a:spLocks noChangeShapeType="1"/>
          </p:cNvSpPr>
          <p:nvPr/>
        </p:nvSpPr>
        <p:spPr bwMode="auto">
          <a:xfrm>
            <a:off x="8375650" y="4845050"/>
            <a:ext cx="0" cy="134938"/>
          </a:xfrm>
          <a:prstGeom prst="line">
            <a:avLst/>
          </a:prstGeom>
          <a:noFill/>
          <a:ln w="8">
            <a:solidFill>
              <a:srgbClr val="1F1A17"/>
            </a:solidFill>
            <a:round/>
            <a:headEnd/>
            <a:tailEnd/>
          </a:ln>
        </p:spPr>
        <p:txBody>
          <a:bodyPr/>
          <a:lstStyle/>
          <a:p>
            <a:endParaRPr lang="en-US"/>
          </a:p>
        </p:txBody>
      </p:sp>
      <p:sp>
        <p:nvSpPr>
          <p:cNvPr id="4114" name="Freeform 151"/>
          <p:cNvSpPr>
            <a:spLocks noEditPoints="1"/>
          </p:cNvSpPr>
          <p:nvPr/>
        </p:nvSpPr>
        <p:spPr bwMode="auto">
          <a:xfrm>
            <a:off x="4565650" y="2092325"/>
            <a:ext cx="17463" cy="2752725"/>
          </a:xfrm>
          <a:custGeom>
            <a:avLst/>
            <a:gdLst>
              <a:gd name="T0" fmla="*/ 0 w 11"/>
              <a:gd name="T1" fmla="*/ 2147483647 h 1734"/>
              <a:gd name="T2" fmla="*/ 2147483647 w 11"/>
              <a:gd name="T3" fmla="*/ 2147483647 h 1734"/>
              <a:gd name="T4" fmla="*/ 2147483647 w 11"/>
              <a:gd name="T5" fmla="*/ 2147483647 h 1734"/>
              <a:gd name="T6" fmla="*/ 0 w 11"/>
              <a:gd name="T7" fmla="*/ 2147483647 h 1734"/>
              <a:gd name="T8" fmla="*/ 0 w 11"/>
              <a:gd name="T9" fmla="*/ 2147483647 h 1734"/>
              <a:gd name="T10" fmla="*/ 0 w 11"/>
              <a:gd name="T11" fmla="*/ 2147483647 h 1734"/>
              <a:gd name="T12" fmla="*/ 2147483647 w 11"/>
              <a:gd name="T13" fmla="*/ 2147483647 h 1734"/>
              <a:gd name="T14" fmla="*/ 2147483647 w 11"/>
              <a:gd name="T15" fmla="*/ 2147483647 h 1734"/>
              <a:gd name="T16" fmla="*/ 0 w 11"/>
              <a:gd name="T17" fmla="*/ 2147483647 h 1734"/>
              <a:gd name="T18" fmla="*/ 0 w 11"/>
              <a:gd name="T19" fmla="*/ 2147483647 h 1734"/>
              <a:gd name="T20" fmla="*/ 0 w 11"/>
              <a:gd name="T21" fmla="*/ 2147483647 h 1734"/>
              <a:gd name="T22" fmla="*/ 2147483647 w 11"/>
              <a:gd name="T23" fmla="*/ 2147483647 h 1734"/>
              <a:gd name="T24" fmla="*/ 2147483647 w 11"/>
              <a:gd name="T25" fmla="*/ 2147483647 h 1734"/>
              <a:gd name="T26" fmla="*/ 0 w 11"/>
              <a:gd name="T27" fmla="*/ 2147483647 h 1734"/>
              <a:gd name="T28" fmla="*/ 0 w 11"/>
              <a:gd name="T29" fmla="*/ 2147483647 h 1734"/>
              <a:gd name="T30" fmla="*/ 0 w 11"/>
              <a:gd name="T31" fmla="*/ 2147483647 h 1734"/>
              <a:gd name="T32" fmla="*/ 2147483647 w 11"/>
              <a:gd name="T33" fmla="*/ 2147483647 h 1734"/>
              <a:gd name="T34" fmla="*/ 2147483647 w 11"/>
              <a:gd name="T35" fmla="*/ 2147483647 h 1734"/>
              <a:gd name="T36" fmla="*/ 0 w 11"/>
              <a:gd name="T37" fmla="*/ 2147483647 h 1734"/>
              <a:gd name="T38" fmla="*/ 0 w 11"/>
              <a:gd name="T39" fmla="*/ 2147483647 h 1734"/>
              <a:gd name="T40" fmla="*/ 0 w 11"/>
              <a:gd name="T41" fmla="*/ 2147483647 h 1734"/>
              <a:gd name="T42" fmla="*/ 2147483647 w 11"/>
              <a:gd name="T43" fmla="*/ 2147483647 h 1734"/>
              <a:gd name="T44" fmla="*/ 2147483647 w 11"/>
              <a:gd name="T45" fmla="*/ 2147483647 h 1734"/>
              <a:gd name="T46" fmla="*/ 0 w 11"/>
              <a:gd name="T47" fmla="*/ 2147483647 h 1734"/>
              <a:gd name="T48" fmla="*/ 0 w 11"/>
              <a:gd name="T49" fmla="*/ 2147483647 h 1734"/>
              <a:gd name="T50" fmla="*/ 0 w 11"/>
              <a:gd name="T51" fmla="*/ 2147483647 h 1734"/>
              <a:gd name="T52" fmla="*/ 2147483647 w 11"/>
              <a:gd name="T53" fmla="*/ 2147483647 h 1734"/>
              <a:gd name="T54" fmla="*/ 2147483647 w 11"/>
              <a:gd name="T55" fmla="*/ 2147483647 h 1734"/>
              <a:gd name="T56" fmla="*/ 0 w 11"/>
              <a:gd name="T57" fmla="*/ 2147483647 h 1734"/>
              <a:gd name="T58" fmla="*/ 0 w 11"/>
              <a:gd name="T59" fmla="*/ 2147483647 h 1734"/>
              <a:gd name="T60" fmla="*/ 0 w 11"/>
              <a:gd name="T61" fmla="*/ 2147483647 h 1734"/>
              <a:gd name="T62" fmla="*/ 2147483647 w 11"/>
              <a:gd name="T63" fmla="*/ 2147483647 h 1734"/>
              <a:gd name="T64" fmla="*/ 2147483647 w 11"/>
              <a:gd name="T65" fmla="*/ 2147483647 h 1734"/>
              <a:gd name="T66" fmla="*/ 0 w 11"/>
              <a:gd name="T67" fmla="*/ 2147483647 h 1734"/>
              <a:gd name="T68" fmla="*/ 0 w 11"/>
              <a:gd name="T69" fmla="*/ 2147483647 h 1734"/>
              <a:gd name="T70" fmla="*/ 0 w 11"/>
              <a:gd name="T71" fmla="*/ 2147483647 h 1734"/>
              <a:gd name="T72" fmla="*/ 2147483647 w 11"/>
              <a:gd name="T73" fmla="*/ 2147483647 h 1734"/>
              <a:gd name="T74" fmla="*/ 2147483647 w 11"/>
              <a:gd name="T75" fmla="*/ 2147483647 h 1734"/>
              <a:gd name="T76" fmla="*/ 0 w 11"/>
              <a:gd name="T77" fmla="*/ 2147483647 h 1734"/>
              <a:gd name="T78" fmla="*/ 0 w 11"/>
              <a:gd name="T79" fmla="*/ 2147483647 h 1734"/>
              <a:gd name="T80" fmla="*/ 0 w 11"/>
              <a:gd name="T81" fmla="*/ 2147483647 h 1734"/>
              <a:gd name="T82" fmla="*/ 2147483647 w 11"/>
              <a:gd name="T83" fmla="*/ 2147483647 h 1734"/>
              <a:gd name="T84" fmla="*/ 2147483647 w 11"/>
              <a:gd name="T85" fmla="*/ 2147483647 h 1734"/>
              <a:gd name="T86" fmla="*/ 0 w 11"/>
              <a:gd name="T87" fmla="*/ 2147483647 h 1734"/>
              <a:gd name="T88" fmla="*/ 0 w 11"/>
              <a:gd name="T89" fmla="*/ 2147483647 h 1734"/>
              <a:gd name="T90" fmla="*/ 0 w 11"/>
              <a:gd name="T91" fmla="*/ 2147483647 h 1734"/>
              <a:gd name="T92" fmla="*/ 2147483647 w 11"/>
              <a:gd name="T93" fmla="*/ 2147483647 h 1734"/>
              <a:gd name="T94" fmla="*/ 2147483647 w 11"/>
              <a:gd name="T95" fmla="*/ 0 h 17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734"/>
              <a:gd name="T146" fmla="*/ 11 w 11"/>
              <a:gd name="T147" fmla="*/ 1734 h 17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734">
                <a:moveTo>
                  <a:pt x="0" y="1723"/>
                </a:moveTo>
                <a:lnTo>
                  <a:pt x="11" y="1723"/>
                </a:lnTo>
                <a:lnTo>
                  <a:pt x="11" y="1734"/>
                </a:lnTo>
                <a:lnTo>
                  <a:pt x="0" y="1734"/>
                </a:lnTo>
                <a:lnTo>
                  <a:pt x="0" y="1723"/>
                </a:lnTo>
                <a:close/>
                <a:moveTo>
                  <a:pt x="0" y="1677"/>
                </a:moveTo>
                <a:lnTo>
                  <a:pt x="11" y="1677"/>
                </a:lnTo>
                <a:lnTo>
                  <a:pt x="11" y="1688"/>
                </a:lnTo>
                <a:lnTo>
                  <a:pt x="0" y="1688"/>
                </a:lnTo>
                <a:lnTo>
                  <a:pt x="0" y="1677"/>
                </a:lnTo>
                <a:close/>
                <a:moveTo>
                  <a:pt x="0" y="1633"/>
                </a:moveTo>
                <a:lnTo>
                  <a:pt x="11" y="1633"/>
                </a:lnTo>
                <a:lnTo>
                  <a:pt x="11" y="1644"/>
                </a:lnTo>
                <a:lnTo>
                  <a:pt x="0" y="1644"/>
                </a:lnTo>
                <a:lnTo>
                  <a:pt x="0" y="1633"/>
                </a:lnTo>
                <a:close/>
                <a:moveTo>
                  <a:pt x="0" y="1587"/>
                </a:moveTo>
                <a:lnTo>
                  <a:pt x="11" y="1587"/>
                </a:lnTo>
                <a:lnTo>
                  <a:pt x="11" y="1598"/>
                </a:lnTo>
                <a:lnTo>
                  <a:pt x="0" y="1598"/>
                </a:lnTo>
                <a:lnTo>
                  <a:pt x="0" y="1587"/>
                </a:lnTo>
                <a:close/>
                <a:moveTo>
                  <a:pt x="0" y="1540"/>
                </a:moveTo>
                <a:lnTo>
                  <a:pt x="11" y="1540"/>
                </a:lnTo>
                <a:lnTo>
                  <a:pt x="11" y="1552"/>
                </a:lnTo>
                <a:lnTo>
                  <a:pt x="0" y="1552"/>
                </a:lnTo>
                <a:lnTo>
                  <a:pt x="0" y="1540"/>
                </a:lnTo>
                <a:close/>
                <a:moveTo>
                  <a:pt x="0" y="1496"/>
                </a:moveTo>
                <a:lnTo>
                  <a:pt x="11" y="1496"/>
                </a:lnTo>
                <a:lnTo>
                  <a:pt x="11" y="1508"/>
                </a:lnTo>
                <a:lnTo>
                  <a:pt x="0" y="1508"/>
                </a:lnTo>
                <a:lnTo>
                  <a:pt x="0" y="1496"/>
                </a:lnTo>
                <a:close/>
                <a:moveTo>
                  <a:pt x="0" y="1450"/>
                </a:moveTo>
                <a:lnTo>
                  <a:pt x="11" y="1450"/>
                </a:lnTo>
                <a:lnTo>
                  <a:pt x="11" y="1462"/>
                </a:lnTo>
                <a:lnTo>
                  <a:pt x="0" y="1462"/>
                </a:lnTo>
                <a:lnTo>
                  <a:pt x="0" y="1450"/>
                </a:lnTo>
                <a:close/>
                <a:moveTo>
                  <a:pt x="0" y="1406"/>
                </a:moveTo>
                <a:lnTo>
                  <a:pt x="11" y="1406"/>
                </a:lnTo>
                <a:lnTo>
                  <a:pt x="11" y="1416"/>
                </a:lnTo>
                <a:lnTo>
                  <a:pt x="0" y="1416"/>
                </a:lnTo>
                <a:lnTo>
                  <a:pt x="0" y="1406"/>
                </a:lnTo>
                <a:close/>
                <a:moveTo>
                  <a:pt x="0" y="1360"/>
                </a:moveTo>
                <a:lnTo>
                  <a:pt x="11" y="1360"/>
                </a:lnTo>
                <a:lnTo>
                  <a:pt x="11" y="1372"/>
                </a:lnTo>
                <a:lnTo>
                  <a:pt x="0" y="1372"/>
                </a:lnTo>
                <a:lnTo>
                  <a:pt x="0" y="1360"/>
                </a:lnTo>
                <a:close/>
                <a:moveTo>
                  <a:pt x="0" y="1314"/>
                </a:moveTo>
                <a:lnTo>
                  <a:pt x="11" y="1314"/>
                </a:lnTo>
                <a:lnTo>
                  <a:pt x="11" y="1326"/>
                </a:lnTo>
                <a:lnTo>
                  <a:pt x="0" y="1326"/>
                </a:lnTo>
                <a:lnTo>
                  <a:pt x="0" y="1314"/>
                </a:lnTo>
                <a:close/>
                <a:moveTo>
                  <a:pt x="0" y="1270"/>
                </a:moveTo>
                <a:lnTo>
                  <a:pt x="11" y="1270"/>
                </a:lnTo>
                <a:lnTo>
                  <a:pt x="11" y="1281"/>
                </a:lnTo>
                <a:lnTo>
                  <a:pt x="0" y="1281"/>
                </a:lnTo>
                <a:lnTo>
                  <a:pt x="0" y="1270"/>
                </a:lnTo>
                <a:close/>
                <a:moveTo>
                  <a:pt x="0" y="1224"/>
                </a:moveTo>
                <a:lnTo>
                  <a:pt x="11" y="1224"/>
                </a:lnTo>
                <a:lnTo>
                  <a:pt x="11" y="1235"/>
                </a:lnTo>
                <a:lnTo>
                  <a:pt x="0" y="1235"/>
                </a:lnTo>
                <a:lnTo>
                  <a:pt x="0" y="1224"/>
                </a:lnTo>
                <a:close/>
                <a:moveTo>
                  <a:pt x="0" y="1178"/>
                </a:moveTo>
                <a:lnTo>
                  <a:pt x="11" y="1178"/>
                </a:lnTo>
                <a:lnTo>
                  <a:pt x="11" y="1189"/>
                </a:lnTo>
                <a:lnTo>
                  <a:pt x="0" y="1189"/>
                </a:lnTo>
                <a:lnTo>
                  <a:pt x="0" y="1178"/>
                </a:lnTo>
                <a:close/>
                <a:moveTo>
                  <a:pt x="0" y="1134"/>
                </a:moveTo>
                <a:lnTo>
                  <a:pt x="11" y="1134"/>
                </a:lnTo>
                <a:lnTo>
                  <a:pt x="11" y="1145"/>
                </a:lnTo>
                <a:lnTo>
                  <a:pt x="0" y="1145"/>
                </a:lnTo>
                <a:lnTo>
                  <a:pt x="0" y="1134"/>
                </a:lnTo>
                <a:close/>
                <a:moveTo>
                  <a:pt x="0" y="1088"/>
                </a:moveTo>
                <a:lnTo>
                  <a:pt x="11" y="1088"/>
                </a:lnTo>
                <a:lnTo>
                  <a:pt x="11" y="1099"/>
                </a:lnTo>
                <a:lnTo>
                  <a:pt x="0" y="1099"/>
                </a:lnTo>
                <a:lnTo>
                  <a:pt x="0" y="1088"/>
                </a:lnTo>
                <a:close/>
                <a:moveTo>
                  <a:pt x="0" y="1042"/>
                </a:moveTo>
                <a:lnTo>
                  <a:pt x="11" y="1042"/>
                </a:lnTo>
                <a:lnTo>
                  <a:pt x="11" y="1053"/>
                </a:lnTo>
                <a:lnTo>
                  <a:pt x="0" y="1053"/>
                </a:lnTo>
                <a:lnTo>
                  <a:pt x="0" y="1042"/>
                </a:lnTo>
                <a:close/>
                <a:moveTo>
                  <a:pt x="0" y="997"/>
                </a:moveTo>
                <a:lnTo>
                  <a:pt x="11" y="997"/>
                </a:lnTo>
                <a:lnTo>
                  <a:pt x="11" y="1009"/>
                </a:lnTo>
                <a:lnTo>
                  <a:pt x="0" y="1009"/>
                </a:lnTo>
                <a:lnTo>
                  <a:pt x="0" y="997"/>
                </a:lnTo>
                <a:close/>
                <a:moveTo>
                  <a:pt x="0" y="951"/>
                </a:moveTo>
                <a:lnTo>
                  <a:pt x="11" y="951"/>
                </a:lnTo>
                <a:lnTo>
                  <a:pt x="11" y="963"/>
                </a:lnTo>
                <a:lnTo>
                  <a:pt x="0" y="963"/>
                </a:lnTo>
                <a:lnTo>
                  <a:pt x="0" y="951"/>
                </a:lnTo>
                <a:close/>
                <a:moveTo>
                  <a:pt x="0" y="907"/>
                </a:moveTo>
                <a:lnTo>
                  <a:pt x="11" y="907"/>
                </a:lnTo>
                <a:lnTo>
                  <a:pt x="11" y="919"/>
                </a:lnTo>
                <a:lnTo>
                  <a:pt x="0" y="919"/>
                </a:lnTo>
                <a:lnTo>
                  <a:pt x="0" y="907"/>
                </a:lnTo>
                <a:close/>
                <a:moveTo>
                  <a:pt x="0" y="861"/>
                </a:moveTo>
                <a:lnTo>
                  <a:pt x="11" y="861"/>
                </a:lnTo>
                <a:lnTo>
                  <a:pt x="11" y="873"/>
                </a:lnTo>
                <a:lnTo>
                  <a:pt x="0" y="873"/>
                </a:lnTo>
                <a:lnTo>
                  <a:pt x="0" y="861"/>
                </a:lnTo>
                <a:close/>
                <a:moveTo>
                  <a:pt x="0" y="815"/>
                </a:moveTo>
                <a:lnTo>
                  <a:pt x="11" y="815"/>
                </a:lnTo>
                <a:lnTo>
                  <a:pt x="11" y="827"/>
                </a:lnTo>
                <a:lnTo>
                  <a:pt x="0" y="827"/>
                </a:lnTo>
                <a:lnTo>
                  <a:pt x="0" y="815"/>
                </a:lnTo>
                <a:close/>
                <a:moveTo>
                  <a:pt x="0" y="771"/>
                </a:moveTo>
                <a:lnTo>
                  <a:pt x="11" y="771"/>
                </a:lnTo>
                <a:lnTo>
                  <a:pt x="11" y="783"/>
                </a:lnTo>
                <a:lnTo>
                  <a:pt x="0" y="783"/>
                </a:lnTo>
                <a:lnTo>
                  <a:pt x="0" y="771"/>
                </a:lnTo>
                <a:close/>
                <a:moveTo>
                  <a:pt x="0" y="725"/>
                </a:moveTo>
                <a:lnTo>
                  <a:pt x="11" y="725"/>
                </a:lnTo>
                <a:lnTo>
                  <a:pt x="11" y="736"/>
                </a:lnTo>
                <a:lnTo>
                  <a:pt x="0" y="736"/>
                </a:lnTo>
                <a:lnTo>
                  <a:pt x="0" y="725"/>
                </a:lnTo>
                <a:close/>
                <a:moveTo>
                  <a:pt x="0" y="679"/>
                </a:moveTo>
                <a:lnTo>
                  <a:pt x="11" y="679"/>
                </a:lnTo>
                <a:lnTo>
                  <a:pt x="11" y="690"/>
                </a:lnTo>
                <a:lnTo>
                  <a:pt x="0" y="690"/>
                </a:lnTo>
                <a:lnTo>
                  <a:pt x="0" y="679"/>
                </a:lnTo>
                <a:close/>
                <a:moveTo>
                  <a:pt x="0" y="635"/>
                </a:moveTo>
                <a:lnTo>
                  <a:pt x="11" y="635"/>
                </a:lnTo>
                <a:lnTo>
                  <a:pt x="11" y="646"/>
                </a:lnTo>
                <a:lnTo>
                  <a:pt x="0" y="646"/>
                </a:lnTo>
                <a:lnTo>
                  <a:pt x="0" y="635"/>
                </a:lnTo>
                <a:close/>
                <a:moveTo>
                  <a:pt x="0" y="589"/>
                </a:moveTo>
                <a:lnTo>
                  <a:pt x="11" y="589"/>
                </a:lnTo>
                <a:lnTo>
                  <a:pt x="11" y="600"/>
                </a:lnTo>
                <a:lnTo>
                  <a:pt x="0" y="600"/>
                </a:lnTo>
                <a:lnTo>
                  <a:pt x="0" y="589"/>
                </a:lnTo>
                <a:close/>
                <a:moveTo>
                  <a:pt x="0" y="545"/>
                </a:moveTo>
                <a:lnTo>
                  <a:pt x="11" y="545"/>
                </a:lnTo>
                <a:lnTo>
                  <a:pt x="11" y="554"/>
                </a:lnTo>
                <a:lnTo>
                  <a:pt x="0" y="554"/>
                </a:lnTo>
                <a:lnTo>
                  <a:pt x="0" y="545"/>
                </a:lnTo>
                <a:close/>
                <a:moveTo>
                  <a:pt x="0" y="499"/>
                </a:moveTo>
                <a:lnTo>
                  <a:pt x="11" y="499"/>
                </a:lnTo>
                <a:lnTo>
                  <a:pt x="11" y="510"/>
                </a:lnTo>
                <a:lnTo>
                  <a:pt x="0" y="510"/>
                </a:lnTo>
                <a:lnTo>
                  <a:pt x="0" y="499"/>
                </a:lnTo>
                <a:close/>
                <a:moveTo>
                  <a:pt x="0" y="452"/>
                </a:moveTo>
                <a:lnTo>
                  <a:pt x="11" y="452"/>
                </a:lnTo>
                <a:lnTo>
                  <a:pt x="11" y="464"/>
                </a:lnTo>
                <a:lnTo>
                  <a:pt x="0" y="464"/>
                </a:lnTo>
                <a:lnTo>
                  <a:pt x="0" y="452"/>
                </a:lnTo>
                <a:close/>
                <a:moveTo>
                  <a:pt x="0" y="408"/>
                </a:moveTo>
                <a:lnTo>
                  <a:pt x="11" y="408"/>
                </a:lnTo>
                <a:lnTo>
                  <a:pt x="11" y="420"/>
                </a:lnTo>
                <a:lnTo>
                  <a:pt x="0" y="420"/>
                </a:lnTo>
                <a:lnTo>
                  <a:pt x="0" y="408"/>
                </a:lnTo>
                <a:close/>
                <a:moveTo>
                  <a:pt x="0" y="362"/>
                </a:moveTo>
                <a:lnTo>
                  <a:pt x="11" y="362"/>
                </a:lnTo>
                <a:lnTo>
                  <a:pt x="11" y="374"/>
                </a:lnTo>
                <a:lnTo>
                  <a:pt x="0" y="374"/>
                </a:lnTo>
                <a:lnTo>
                  <a:pt x="0" y="362"/>
                </a:lnTo>
                <a:close/>
                <a:moveTo>
                  <a:pt x="0" y="316"/>
                </a:moveTo>
                <a:lnTo>
                  <a:pt x="11" y="316"/>
                </a:lnTo>
                <a:lnTo>
                  <a:pt x="11" y="328"/>
                </a:lnTo>
                <a:lnTo>
                  <a:pt x="0" y="328"/>
                </a:lnTo>
                <a:lnTo>
                  <a:pt x="0" y="316"/>
                </a:lnTo>
                <a:close/>
                <a:moveTo>
                  <a:pt x="0" y="272"/>
                </a:moveTo>
                <a:lnTo>
                  <a:pt x="11" y="272"/>
                </a:lnTo>
                <a:lnTo>
                  <a:pt x="11" y="284"/>
                </a:lnTo>
                <a:lnTo>
                  <a:pt x="0" y="284"/>
                </a:lnTo>
                <a:lnTo>
                  <a:pt x="0" y="272"/>
                </a:lnTo>
                <a:close/>
                <a:moveTo>
                  <a:pt x="0" y="226"/>
                </a:moveTo>
                <a:lnTo>
                  <a:pt x="11" y="226"/>
                </a:lnTo>
                <a:lnTo>
                  <a:pt x="11" y="238"/>
                </a:lnTo>
                <a:lnTo>
                  <a:pt x="0" y="238"/>
                </a:lnTo>
                <a:lnTo>
                  <a:pt x="0" y="226"/>
                </a:lnTo>
                <a:close/>
                <a:moveTo>
                  <a:pt x="0" y="180"/>
                </a:moveTo>
                <a:lnTo>
                  <a:pt x="11" y="180"/>
                </a:lnTo>
                <a:lnTo>
                  <a:pt x="11" y="191"/>
                </a:lnTo>
                <a:lnTo>
                  <a:pt x="0" y="191"/>
                </a:lnTo>
                <a:lnTo>
                  <a:pt x="0" y="180"/>
                </a:lnTo>
                <a:close/>
                <a:moveTo>
                  <a:pt x="0" y="136"/>
                </a:moveTo>
                <a:lnTo>
                  <a:pt x="11" y="136"/>
                </a:lnTo>
                <a:lnTo>
                  <a:pt x="11" y="147"/>
                </a:lnTo>
                <a:lnTo>
                  <a:pt x="0" y="147"/>
                </a:lnTo>
                <a:lnTo>
                  <a:pt x="0" y="136"/>
                </a:lnTo>
                <a:close/>
                <a:moveTo>
                  <a:pt x="0" y="90"/>
                </a:moveTo>
                <a:lnTo>
                  <a:pt x="11" y="90"/>
                </a:lnTo>
                <a:lnTo>
                  <a:pt x="11" y="101"/>
                </a:lnTo>
                <a:lnTo>
                  <a:pt x="0" y="101"/>
                </a:lnTo>
                <a:lnTo>
                  <a:pt x="0" y="90"/>
                </a:lnTo>
                <a:close/>
                <a:moveTo>
                  <a:pt x="0" y="46"/>
                </a:moveTo>
                <a:lnTo>
                  <a:pt x="11" y="46"/>
                </a:lnTo>
                <a:lnTo>
                  <a:pt x="11" y="55"/>
                </a:lnTo>
                <a:lnTo>
                  <a:pt x="0" y="55"/>
                </a:lnTo>
                <a:lnTo>
                  <a:pt x="0" y="46"/>
                </a:lnTo>
                <a:close/>
                <a:moveTo>
                  <a:pt x="0" y="0"/>
                </a:moveTo>
                <a:lnTo>
                  <a:pt x="11" y="0"/>
                </a:lnTo>
                <a:lnTo>
                  <a:pt x="11" y="11"/>
                </a:lnTo>
                <a:lnTo>
                  <a:pt x="0" y="11"/>
                </a:lnTo>
                <a:lnTo>
                  <a:pt x="0" y="0"/>
                </a:lnTo>
                <a:close/>
              </a:path>
            </a:pathLst>
          </a:custGeom>
          <a:solidFill>
            <a:srgbClr val="1F1A17"/>
          </a:solidFill>
          <a:ln w="9525">
            <a:noFill/>
            <a:round/>
            <a:headEnd/>
            <a:tailEnd/>
          </a:ln>
        </p:spPr>
        <p:txBody>
          <a:bodyPr/>
          <a:lstStyle/>
          <a:p>
            <a:endParaRPr lang="en-US"/>
          </a:p>
        </p:txBody>
      </p:sp>
      <p:sp>
        <p:nvSpPr>
          <p:cNvPr id="4115" name="Freeform 152"/>
          <p:cNvSpPr>
            <a:spLocks noEditPoints="1"/>
          </p:cNvSpPr>
          <p:nvPr/>
        </p:nvSpPr>
        <p:spPr bwMode="auto">
          <a:xfrm>
            <a:off x="8362950"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4116" name="Freeform 153"/>
          <p:cNvSpPr>
            <a:spLocks noEditPoints="1"/>
          </p:cNvSpPr>
          <p:nvPr/>
        </p:nvSpPr>
        <p:spPr bwMode="auto">
          <a:xfrm>
            <a:off x="760413" y="2073275"/>
            <a:ext cx="22225" cy="2771775"/>
          </a:xfrm>
          <a:custGeom>
            <a:avLst/>
            <a:gdLst>
              <a:gd name="T0" fmla="*/ 2147483647 w 14"/>
              <a:gd name="T1" fmla="*/ 2147483647 h 1746"/>
              <a:gd name="T2" fmla="*/ 0 w 14"/>
              <a:gd name="T3" fmla="*/ 2147483647 h 1746"/>
              <a:gd name="T4" fmla="*/ 0 w 14"/>
              <a:gd name="T5" fmla="*/ 2147483647 h 1746"/>
              <a:gd name="T6" fmla="*/ 2147483647 w 14"/>
              <a:gd name="T7" fmla="*/ 2147483647 h 1746"/>
              <a:gd name="T8" fmla="*/ 0 w 14"/>
              <a:gd name="T9" fmla="*/ 2147483647 h 1746"/>
              <a:gd name="T10" fmla="*/ 2147483647 w 14"/>
              <a:gd name="T11" fmla="*/ 2147483647 h 1746"/>
              <a:gd name="T12" fmla="*/ 0 w 14"/>
              <a:gd name="T13" fmla="*/ 2147483647 h 1746"/>
              <a:gd name="T14" fmla="*/ 0 w 14"/>
              <a:gd name="T15" fmla="*/ 2147483647 h 1746"/>
              <a:gd name="T16" fmla="*/ 2147483647 w 14"/>
              <a:gd name="T17" fmla="*/ 2147483647 h 1746"/>
              <a:gd name="T18" fmla="*/ 0 w 14"/>
              <a:gd name="T19" fmla="*/ 2147483647 h 1746"/>
              <a:gd name="T20" fmla="*/ 2147483647 w 14"/>
              <a:gd name="T21" fmla="*/ 2147483647 h 1746"/>
              <a:gd name="T22" fmla="*/ 0 w 14"/>
              <a:gd name="T23" fmla="*/ 2147483647 h 1746"/>
              <a:gd name="T24" fmla="*/ 0 w 14"/>
              <a:gd name="T25" fmla="*/ 2147483647 h 1746"/>
              <a:gd name="T26" fmla="*/ 2147483647 w 14"/>
              <a:gd name="T27" fmla="*/ 2147483647 h 1746"/>
              <a:gd name="T28" fmla="*/ 0 w 14"/>
              <a:gd name="T29" fmla="*/ 2147483647 h 1746"/>
              <a:gd name="T30" fmla="*/ 2147483647 w 14"/>
              <a:gd name="T31" fmla="*/ 2147483647 h 1746"/>
              <a:gd name="T32" fmla="*/ 0 w 14"/>
              <a:gd name="T33" fmla="*/ 2147483647 h 1746"/>
              <a:gd name="T34" fmla="*/ 0 w 14"/>
              <a:gd name="T35" fmla="*/ 2147483647 h 1746"/>
              <a:gd name="T36" fmla="*/ 2147483647 w 14"/>
              <a:gd name="T37" fmla="*/ 2147483647 h 1746"/>
              <a:gd name="T38" fmla="*/ 0 w 14"/>
              <a:gd name="T39" fmla="*/ 2147483647 h 1746"/>
              <a:gd name="T40" fmla="*/ 2147483647 w 14"/>
              <a:gd name="T41" fmla="*/ 2147483647 h 1746"/>
              <a:gd name="T42" fmla="*/ 0 w 14"/>
              <a:gd name="T43" fmla="*/ 2147483647 h 1746"/>
              <a:gd name="T44" fmla="*/ 0 w 14"/>
              <a:gd name="T45" fmla="*/ 2147483647 h 1746"/>
              <a:gd name="T46" fmla="*/ 2147483647 w 14"/>
              <a:gd name="T47" fmla="*/ 2147483647 h 1746"/>
              <a:gd name="T48" fmla="*/ 0 w 14"/>
              <a:gd name="T49" fmla="*/ 2147483647 h 1746"/>
              <a:gd name="T50" fmla="*/ 2147483647 w 14"/>
              <a:gd name="T51" fmla="*/ 2147483647 h 1746"/>
              <a:gd name="T52" fmla="*/ 0 w 14"/>
              <a:gd name="T53" fmla="*/ 2147483647 h 1746"/>
              <a:gd name="T54" fmla="*/ 0 w 14"/>
              <a:gd name="T55" fmla="*/ 2147483647 h 1746"/>
              <a:gd name="T56" fmla="*/ 2147483647 w 14"/>
              <a:gd name="T57" fmla="*/ 2147483647 h 1746"/>
              <a:gd name="T58" fmla="*/ 0 w 14"/>
              <a:gd name="T59" fmla="*/ 2147483647 h 1746"/>
              <a:gd name="T60" fmla="*/ 2147483647 w 14"/>
              <a:gd name="T61" fmla="*/ 2147483647 h 1746"/>
              <a:gd name="T62" fmla="*/ 0 w 14"/>
              <a:gd name="T63" fmla="*/ 2147483647 h 1746"/>
              <a:gd name="T64" fmla="*/ 0 w 14"/>
              <a:gd name="T65" fmla="*/ 2147483647 h 1746"/>
              <a:gd name="T66" fmla="*/ 2147483647 w 14"/>
              <a:gd name="T67" fmla="*/ 2147483647 h 1746"/>
              <a:gd name="T68" fmla="*/ 0 w 14"/>
              <a:gd name="T69" fmla="*/ 2147483647 h 1746"/>
              <a:gd name="T70" fmla="*/ 2147483647 w 14"/>
              <a:gd name="T71" fmla="*/ 2147483647 h 1746"/>
              <a:gd name="T72" fmla="*/ 0 w 14"/>
              <a:gd name="T73" fmla="*/ 2147483647 h 1746"/>
              <a:gd name="T74" fmla="*/ 0 w 14"/>
              <a:gd name="T75" fmla="*/ 2147483647 h 1746"/>
              <a:gd name="T76" fmla="*/ 2147483647 w 14"/>
              <a:gd name="T77" fmla="*/ 2147483647 h 1746"/>
              <a:gd name="T78" fmla="*/ 0 w 14"/>
              <a:gd name="T79" fmla="*/ 2147483647 h 1746"/>
              <a:gd name="T80" fmla="*/ 2147483647 w 14"/>
              <a:gd name="T81" fmla="*/ 2147483647 h 1746"/>
              <a:gd name="T82" fmla="*/ 0 w 14"/>
              <a:gd name="T83" fmla="*/ 2147483647 h 1746"/>
              <a:gd name="T84" fmla="*/ 0 w 14"/>
              <a:gd name="T85" fmla="*/ 2147483647 h 1746"/>
              <a:gd name="T86" fmla="*/ 2147483647 w 14"/>
              <a:gd name="T87" fmla="*/ 2147483647 h 1746"/>
              <a:gd name="T88" fmla="*/ 0 w 14"/>
              <a:gd name="T89" fmla="*/ 2147483647 h 1746"/>
              <a:gd name="T90" fmla="*/ 2147483647 w 14"/>
              <a:gd name="T91" fmla="*/ 2147483647 h 1746"/>
              <a:gd name="T92" fmla="*/ 0 w 14"/>
              <a:gd name="T93" fmla="*/ 2147483647 h 1746"/>
              <a:gd name="T94" fmla="*/ 0 w 14"/>
              <a:gd name="T95" fmla="*/ 2147483647 h 1746"/>
              <a:gd name="T96" fmla="*/ 2147483647 w 14"/>
              <a:gd name="T97" fmla="*/ 2147483647 h 1746"/>
              <a:gd name="T98" fmla="*/ 0 w 14"/>
              <a:gd name="T99" fmla="*/ 2147483647 h 1746"/>
              <a:gd name="T100" fmla="*/ 2147483647 w 14"/>
              <a:gd name="T101" fmla="*/ 2147483647 h 1746"/>
              <a:gd name="T102" fmla="*/ 0 w 14"/>
              <a:gd name="T103" fmla="*/ 2147483647 h 1746"/>
              <a:gd name="T104" fmla="*/ 0 w 14"/>
              <a:gd name="T105" fmla="*/ 2147483647 h 1746"/>
              <a:gd name="T106" fmla="*/ 2147483647 w 14"/>
              <a:gd name="T107" fmla="*/ 2147483647 h 1746"/>
              <a:gd name="T108" fmla="*/ 2147483647 w 14"/>
              <a:gd name="T109" fmla="*/ 0 h 17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1746"/>
              <a:gd name="T167" fmla="*/ 14 w 14"/>
              <a:gd name="T168" fmla="*/ 1746 h 17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1746">
                <a:moveTo>
                  <a:pt x="0" y="1733"/>
                </a:moveTo>
                <a:lnTo>
                  <a:pt x="14" y="1733"/>
                </a:lnTo>
                <a:lnTo>
                  <a:pt x="14" y="1746"/>
                </a:lnTo>
                <a:lnTo>
                  <a:pt x="0" y="1746"/>
                </a:lnTo>
                <a:lnTo>
                  <a:pt x="0" y="1733"/>
                </a:lnTo>
                <a:close/>
                <a:moveTo>
                  <a:pt x="0" y="1677"/>
                </a:moveTo>
                <a:lnTo>
                  <a:pt x="14" y="1677"/>
                </a:lnTo>
                <a:lnTo>
                  <a:pt x="14" y="1693"/>
                </a:lnTo>
                <a:lnTo>
                  <a:pt x="0" y="1693"/>
                </a:lnTo>
                <a:lnTo>
                  <a:pt x="0" y="1677"/>
                </a:lnTo>
                <a:close/>
                <a:moveTo>
                  <a:pt x="0" y="1623"/>
                </a:moveTo>
                <a:lnTo>
                  <a:pt x="14" y="1623"/>
                </a:lnTo>
                <a:lnTo>
                  <a:pt x="14" y="1637"/>
                </a:lnTo>
                <a:lnTo>
                  <a:pt x="0" y="1637"/>
                </a:lnTo>
                <a:lnTo>
                  <a:pt x="0" y="1623"/>
                </a:lnTo>
                <a:close/>
                <a:moveTo>
                  <a:pt x="0" y="1570"/>
                </a:moveTo>
                <a:lnTo>
                  <a:pt x="14" y="1570"/>
                </a:lnTo>
                <a:lnTo>
                  <a:pt x="14" y="1583"/>
                </a:lnTo>
                <a:lnTo>
                  <a:pt x="0" y="1583"/>
                </a:lnTo>
                <a:lnTo>
                  <a:pt x="0" y="1570"/>
                </a:lnTo>
                <a:close/>
                <a:moveTo>
                  <a:pt x="0" y="1514"/>
                </a:moveTo>
                <a:lnTo>
                  <a:pt x="14" y="1514"/>
                </a:lnTo>
                <a:lnTo>
                  <a:pt x="14" y="1528"/>
                </a:lnTo>
                <a:lnTo>
                  <a:pt x="0" y="1528"/>
                </a:lnTo>
                <a:lnTo>
                  <a:pt x="0" y="1514"/>
                </a:lnTo>
                <a:close/>
                <a:moveTo>
                  <a:pt x="0" y="1460"/>
                </a:moveTo>
                <a:lnTo>
                  <a:pt x="14" y="1460"/>
                </a:lnTo>
                <a:lnTo>
                  <a:pt x="14" y="1474"/>
                </a:lnTo>
                <a:lnTo>
                  <a:pt x="0" y="1474"/>
                </a:lnTo>
                <a:lnTo>
                  <a:pt x="0" y="1460"/>
                </a:lnTo>
                <a:close/>
                <a:moveTo>
                  <a:pt x="0" y="1407"/>
                </a:moveTo>
                <a:lnTo>
                  <a:pt x="14" y="1407"/>
                </a:lnTo>
                <a:lnTo>
                  <a:pt x="14" y="1420"/>
                </a:lnTo>
                <a:lnTo>
                  <a:pt x="0" y="1420"/>
                </a:lnTo>
                <a:lnTo>
                  <a:pt x="0" y="1407"/>
                </a:lnTo>
                <a:close/>
                <a:moveTo>
                  <a:pt x="0" y="1351"/>
                </a:moveTo>
                <a:lnTo>
                  <a:pt x="14" y="1351"/>
                </a:lnTo>
                <a:lnTo>
                  <a:pt x="14" y="1364"/>
                </a:lnTo>
                <a:lnTo>
                  <a:pt x="0" y="1364"/>
                </a:lnTo>
                <a:lnTo>
                  <a:pt x="0" y="1351"/>
                </a:lnTo>
                <a:close/>
                <a:moveTo>
                  <a:pt x="0" y="1297"/>
                </a:moveTo>
                <a:lnTo>
                  <a:pt x="14" y="1297"/>
                </a:lnTo>
                <a:lnTo>
                  <a:pt x="14" y="1311"/>
                </a:lnTo>
                <a:lnTo>
                  <a:pt x="0" y="1311"/>
                </a:lnTo>
                <a:lnTo>
                  <a:pt x="0" y="1297"/>
                </a:lnTo>
                <a:close/>
                <a:moveTo>
                  <a:pt x="0" y="1244"/>
                </a:moveTo>
                <a:lnTo>
                  <a:pt x="14" y="1244"/>
                </a:lnTo>
                <a:lnTo>
                  <a:pt x="14" y="1257"/>
                </a:lnTo>
                <a:lnTo>
                  <a:pt x="0" y="1257"/>
                </a:lnTo>
                <a:lnTo>
                  <a:pt x="0" y="1244"/>
                </a:lnTo>
                <a:close/>
                <a:moveTo>
                  <a:pt x="0" y="1188"/>
                </a:moveTo>
                <a:lnTo>
                  <a:pt x="14" y="1188"/>
                </a:lnTo>
                <a:lnTo>
                  <a:pt x="14" y="1201"/>
                </a:lnTo>
                <a:lnTo>
                  <a:pt x="0" y="1201"/>
                </a:lnTo>
                <a:lnTo>
                  <a:pt x="0" y="1188"/>
                </a:lnTo>
                <a:close/>
                <a:moveTo>
                  <a:pt x="0" y="1134"/>
                </a:moveTo>
                <a:lnTo>
                  <a:pt x="14" y="1134"/>
                </a:lnTo>
                <a:lnTo>
                  <a:pt x="14" y="1148"/>
                </a:lnTo>
                <a:lnTo>
                  <a:pt x="0" y="1148"/>
                </a:lnTo>
                <a:lnTo>
                  <a:pt x="0" y="1134"/>
                </a:lnTo>
                <a:close/>
                <a:moveTo>
                  <a:pt x="0" y="1079"/>
                </a:moveTo>
                <a:lnTo>
                  <a:pt x="14" y="1079"/>
                </a:lnTo>
                <a:lnTo>
                  <a:pt x="14" y="1094"/>
                </a:lnTo>
                <a:lnTo>
                  <a:pt x="0" y="1094"/>
                </a:lnTo>
                <a:lnTo>
                  <a:pt x="0" y="1079"/>
                </a:lnTo>
                <a:close/>
                <a:moveTo>
                  <a:pt x="0" y="1025"/>
                </a:moveTo>
                <a:lnTo>
                  <a:pt x="14" y="1025"/>
                </a:lnTo>
                <a:lnTo>
                  <a:pt x="14" y="1038"/>
                </a:lnTo>
                <a:lnTo>
                  <a:pt x="0" y="1038"/>
                </a:lnTo>
                <a:lnTo>
                  <a:pt x="0" y="1025"/>
                </a:lnTo>
                <a:close/>
                <a:moveTo>
                  <a:pt x="0" y="971"/>
                </a:moveTo>
                <a:lnTo>
                  <a:pt x="14" y="971"/>
                </a:lnTo>
                <a:lnTo>
                  <a:pt x="14" y="984"/>
                </a:lnTo>
                <a:lnTo>
                  <a:pt x="0" y="984"/>
                </a:lnTo>
                <a:lnTo>
                  <a:pt x="0" y="971"/>
                </a:lnTo>
                <a:close/>
                <a:moveTo>
                  <a:pt x="0" y="915"/>
                </a:moveTo>
                <a:lnTo>
                  <a:pt x="14" y="915"/>
                </a:lnTo>
                <a:lnTo>
                  <a:pt x="14" y="931"/>
                </a:lnTo>
                <a:lnTo>
                  <a:pt x="0" y="931"/>
                </a:lnTo>
                <a:lnTo>
                  <a:pt x="0" y="915"/>
                </a:lnTo>
                <a:close/>
                <a:moveTo>
                  <a:pt x="0" y="862"/>
                </a:moveTo>
                <a:lnTo>
                  <a:pt x="14" y="862"/>
                </a:lnTo>
                <a:lnTo>
                  <a:pt x="14" y="875"/>
                </a:lnTo>
                <a:lnTo>
                  <a:pt x="0" y="875"/>
                </a:lnTo>
                <a:lnTo>
                  <a:pt x="0" y="862"/>
                </a:lnTo>
                <a:close/>
                <a:moveTo>
                  <a:pt x="0" y="808"/>
                </a:moveTo>
                <a:lnTo>
                  <a:pt x="14" y="808"/>
                </a:lnTo>
                <a:lnTo>
                  <a:pt x="14" y="821"/>
                </a:lnTo>
                <a:lnTo>
                  <a:pt x="0" y="821"/>
                </a:lnTo>
                <a:lnTo>
                  <a:pt x="0" y="808"/>
                </a:lnTo>
                <a:close/>
                <a:moveTo>
                  <a:pt x="0" y="752"/>
                </a:moveTo>
                <a:lnTo>
                  <a:pt x="14" y="752"/>
                </a:lnTo>
                <a:lnTo>
                  <a:pt x="14" y="766"/>
                </a:lnTo>
                <a:lnTo>
                  <a:pt x="0" y="766"/>
                </a:lnTo>
                <a:lnTo>
                  <a:pt x="0" y="752"/>
                </a:lnTo>
                <a:close/>
                <a:moveTo>
                  <a:pt x="0" y="699"/>
                </a:moveTo>
                <a:lnTo>
                  <a:pt x="14" y="699"/>
                </a:lnTo>
                <a:lnTo>
                  <a:pt x="14" y="712"/>
                </a:lnTo>
                <a:lnTo>
                  <a:pt x="0" y="712"/>
                </a:lnTo>
                <a:lnTo>
                  <a:pt x="0" y="699"/>
                </a:lnTo>
                <a:close/>
                <a:moveTo>
                  <a:pt x="0" y="645"/>
                </a:moveTo>
                <a:lnTo>
                  <a:pt x="14" y="645"/>
                </a:lnTo>
                <a:lnTo>
                  <a:pt x="14" y="658"/>
                </a:lnTo>
                <a:lnTo>
                  <a:pt x="0" y="658"/>
                </a:lnTo>
                <a:lnTo>
                  <a:pt x="0" y="645"/>
                </a:lnTo>
                <a:close/>
                <a:moveTo>
                  <a:pt x="0" y="589"/>
                </a:moveTo>
                <a:lnTo>
                  <a:pt x="14" y="589"/>
                </a:lnTo>
                <a:lnTo>
                  <a:pt x="14" y="603"/>
                </a:lnTo>
                <a:lnTo>
                  <a:pt x="0" y="603"/>
                </a:lnTo>
                <a:lnTo>
                  <a:pt x="0" y="589"/>
                </a:lnTo>
                <a:close/>
                <a:moveTo>
                  <a:pt x="0" y="535"/>
                </a:moveTo>
                <a:lnTo>
                  <a:pt x="14" y="535"/>
                </a:lnTo>
                <a:lnTo>
                  <a:pt x="14" y="549"/>
                </a:lnTo>
                <a:lnTo>
                  <a:pt x="0" y="549"/>
                </a:lnTo>
                <a:lnTo>
                  <a:pt x="0" y="535"/>
                </a:lnTo>
                <a:close/>
                <a:moveTo>
                  <a:pt x="0" y="482"/>
                </a:moveTo>
                <a:lnTo>
                  <a:pt x="14" y="482"/>
                </a:lnTo>
                <a:lnTo>
                  <a:pt x="14" y="495"/>
                </a:lnTo>
                <a:lnTo>
                  <a:pt x="0" y="495"/>
                </a:lnTo>
                <a:lnTo>
                  <a:pt x="0" y="482"/>
                </a:lnTo>
                <a:close/>
                <a:moveTo>
                  <a:pt x="0" y="426"/>
                </a:moveTo>
                <a:lnTo>
                  <a:pt x="14" y="426"/>
                </a:lnTo>
                <a:lnTo>
                  <a:pt x="14" y="440"/>
                </a:lnTo>
                <a:lnTo>
                  <a:pt x="0" y="440"/>
                </a:lnTo>
                <a:lnTo>
                  <a:pt x="0" y="426"/>
                </a:lnTo>
                <a:close/>
                <a:moveTo>
                  <a:pt x="0" y="372"/>
                </a:moveTo>
                <a:lnTo>
                  <a:pt x="14" y="372"/>
                </a:lnTo>
                <a:lnTo>
                  <a:pt x="14" y="386"/>
                </a:lnTo>
                <a:lnTo>
                  <a:pt x="0" y="386"/>
                </a:lnTo>
                <a:lnTo>
                  <a:pt x="0" y="372"/>
                </a:lnTo>
                <a:close/>
                <a:moveTo>
                  <a:pt x="0" y="317"/>
                </a:moveTo>
                <a:lnTo>
                  <a:pt x="14" y="317"/>
                </a:lnTo>
                <a:lnTo>
                  <a:pt x="14" y="332"/>
                </a:lnTo>
                <a:lnTo>
                  <a:pt x="0" y="332"/>
                </a:lnTo>
                <a:lnTo>
                  <a:pt x="0" y="317"/>
                </a:lnTo>
                <a:close/>
                <a:moveTo>
                  <a:pt x="0" y="263"/>
                </a:moveTo>
                <a:lnTo>
                  <a:pt x="14" y="263"/>
                </a:lnTo>
                <a:lnTo>
                  <a:pt x="14" y="276"/>
                </a:lnTo>
                <a:lnTo>
                  <a:pt x="0" y="276"/>
                </a:lnTo>
                <a:lnTo>
                  <a:pt x="0" y="263"/>
                </a:lnTo>
                <a:close/>
                <a:moveTo>
                  <a:pt x="0" y="209"/>
                </a:moveTo>
                <a:lnTo>
                  <a:pt x="14" y="209"/>
                </a:lnTo>
                <a:lnTo>
                  <a:pt x="14" y="223"/>
                </a:lnTo>
                <a:lnTo>
                  <a:pt x="0" y="223"/>
                </a:lnTo>
                <a:lnTo>
                  <a:pt x="0" y="209"/>
                </a:lnTo>
                <a:close/>
                <a:moveTo>
                  <a:pt x="0" y="154"/>
                </a:moveTo>
                <a:lnTo>
                  <a:pt x="14" y="154"/>
                </a:lnTo>
                <a:lnTo>
                  <a:pt x="14" y="167"/>
                </a:lnTo>
                <a:lnTo>
                  <a:pt x="0" y="167"/>
                </a:lnTo>
                <a:lnTo>
                  <a:pt x="0" y="154"/>
                </a:lnTo>
                <a:close/>
                <a:moveTo>
                  <a:pt x="0" y="100"/>
                </a:moveTo>
                <a:lnTo>
                  <a:pt x="14" y="100"/>
                </a:lnTo>
                <a:lnTo>
                  <a:pt x="14" y="113"/>
                </a:lnTo>
                <a:lnTo>
                  <a:pt x="0" y="113"/>
                </a:lnTo>
                <a:lnTo>
                  <a:pt x="0" y="100"/>
                </a:lnTo>
                <a:close/>
                <a:moveTo>
                  <a:pt x="0" y="46"/>
                </a:moveTo>
                <a:lnTo>
                  <a:pt x="14" y="46"/>
                </a:lnTo>
                <a:lnTo>
                  <a:pt x="14" y="60"/>
                </a:lnTo>
                <a:lnTo>
                  <a:pt x="0" y="60"/>
                </a:lnTo>
                <a:lnTo>
                  <a:pt x="0" y="46"/>
                </a:lnTo>
                <a:close/>
                <a:moveTo>
                  <a:pt x="14" y="0"/>
                </a:moveTo>
                <a:lnTo>
                  <a:pt x="14" y="4"/>
                </a:lnTo>
                <a:lnTo>
                  <a:pt x="0" y="4"/>
                </a:lnTo>
                <a:lnTo>
                  <a:pt x="0" y="0"/>
                </a:lnTo>
                <a:lnTo>
                  <a:pt x="14" y="0"/>
                </a:lnTo>
                <a:close/>
              </a:path>
            </a:pathLst>
          </a:custGeom>
          <a:solidFill>
            <a:srgbClr val="DA251D"/>
          </a:solidFill>
          <a:ln w="9525">
            <a:solidFill>
              <a:srgbClr val="FF0000"/>
            </a:solidFill>
            <a:round/>
            <a:headEnd/>
            <a:tailEnd/>
          </a:ln>
        </p:spPr>
        <p:txBody>
          <a:bodyPr/>
          <a:lstStyle/>
          <a:p>
            <a:endParaRPr lang="en-US"/>
          </a:p>
        </p:txBody>
      </p:sp>
      <p:sp>
        <p:nvSpPr>
          <p:cNvPr id="1145" name="Rectangle 154"/>
          <p:cNvSpPr>
            <a:spLocks noChangeArrowheads="1"/>
          </p:cNvSpPr>
          <p:nvPr/>
        </p:nvSpPr>
        <p:spPr bwMode="auto">
          <a:xfrm>
            <a:off x="636588"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6</a:t>
            </a:r>
            <a:endParaRPr lang="en-US" b="0" i="0" dirty="0">
              <a:solidFill>
                <a:schemeClr val="tx2">
                  <a:lumMod val="95000"/>
                </a:schemeClr>
              </a:solidFill>
              <a:latin typeface="Arial" pitchFamily="34" charset="0"/>
              <a:cs typeface="Arial" pitchFamily="34" charset="0"/>
            </a:endParaRPr>
          </a:p>
        </p:txBody>
      </p:sp>
      <p:sp>
        <p:nvSpPr>
          <p:cNvPr id="1146" name="Rectangle 155"/>
          <p:cNvSpPr>
            <a:spLocks noChangeArrowheads="1"/>
          </p:cNvSpPr>
          <p:nvPr/>
        </p:nvSpPr>
        <p:spPr bwMode="auto">
          <a:xfrm>
            <a:off x="744538" y="5073650"/>
            <a:ext cx="1539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47" name="Rectangle 156"/>
          <p:cNvSpPr>
            <a:spLocks noChangeArrowheads="1"/>
          </p:cNvSpPr>
          <p:nvPr/>
        </p:nvSpPr>
        <p:spPr bwMode="auto">
          <a:xfrm>
            <a:off x="13303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a:solidFill>
                  <a:schemeClr val="tx2">
                    <a:lumMod val="95000"/>
                  </a:schemeClr>
                </a:solidFill>
                <a:latin typeface="Times New Roman" pitchFamily="18" charset="0"/>
                <a:cs typeface="Arial" pitchFamily="34" charset="0"/>
              </a:rPr>
              <a:t>5</a:t>
            </a:r>
            <a:endParaRPr lang="en-US" b="0" i="0">
              <a:solidFill>
                <a:schemeClr val="tx2">
                  <a:lumMod val="95000"/>
                </a:schemeClr>
              </a:solidFill>
              <a:latin typeface="Arial" pitchFamily="34" charset="0"/>
              <a:cs typeface="Arial" pitchFamily="34" charset="0"/>
            </a:endParaRPr>
          </a:p>
        </p:txBody>
      </p:sp>
      <p:sp>
        <p:nvSpPr>
          <p:cNvPr id="1148" name="Rectangle 157"/>
          <p:cNvSpPr>
            <a:spLocks noChangeArrowheads="1"/>
          </p:cNvSpPr>
          <p:nvPr/>
        </p:nvSpPr>
        <p:spPr bwMode="auto">
          <a:xfrm>
            <a:off x="1425575"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49" name="Rectangle 158"/>
          <p:cNvSpPr>
            <a:spLocks noChangeArrowheads="1"/>
          </p:cNvSpPr>
          <p:nvPr/>
        </p:nvSpPr>
        <p:spPr bwMode="auto">
          <a:xfrm>
            <a:off x="195738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4</a:t>
            </a:r>
            <a:endParaRPr lang="en-US" b="0" i="0" dirty="0">
              <a:solidFill>
                <a:schemeClr val="tx2">
                  <a:lumMod val="95000"/>
                </a:schemeClr>
              </a:solidFill>
              <a:latin typeface="Arial" pitchFamily="34" charset="0"/>
              <a:cs typeface="Arial" pitchFamily="34" charset="0"/>
            </a:endParaRPr>
          </a:p>
        </p:txBody>
      </p:sp>
      <p:sp>
        <p:nvSpPr>
          <p:cNvPr id="1150" name="Rectangle 159"/>
          <p:cNvSpPr>
            <a:spLocks noChangeArrowheads="1"/>
          </p:cNvSpPr>
          <p:nvPr/>
        </p:nvSpPr>
        <p:spPr bwMode="auto">
          <a:xfrm>
            <a:off x="205263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1" name="Rectangle 160"/>
          <p:cNvSpPr>
            <a:spLocks noChangeArrowheads="1"/>
          </p:cNvSpPr>
          <p:nvPr/>
        </p:nvSpPr>
        <p:spPr bwMode="auto">
          <a:xfrm>
            <a:off x="2582863"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3</a:t>
            </a:r>
            <a:endParaRPr lang="en-US" b="0" i="0" dirty="0">
              <a:solidFill>
                <a:schemeClr val="tx2">
                  <a:lumMod val="95000"/>
                </a:schemeClr>
              </a:solidFill>
              <a:latin typeface="Arial" pitchFamily="34" charset="0"/>
              <a:cs typeface="Arial" pitchFamily="34" charset="0"/>
            </a:endParaRPr>
          </a:p>
        </p:txBody>
      </p:sp>
      <p:sp>
        <p:nvSpPr>
          <p:cNvPr id="1152" name="Rectangle 161"/>
          <p:cNvSpPr>
            <a:spLocks noChangeArrowheads="1"/>
          </p:cNvSpPr>
          <p:nvPr/>
        </p:nvSpPr>
        <p:spPr bwMode="auto">
          <a:xfrm>
            <a:off x="2679700"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3" name="Rectangle 162"/>
          <p:cNvSpPr>
            <a:spLocks noChangeArrowheads="1"/>
          </p:cNvSpPr>
          <p:nvPr/>
        </p:nvSpPr>
        <p:spPr bwMode="auto">
          <a:xfrm>
            <a:off x="32099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54" name="Rectangle 163"/>
          <p:cNvSpPr>
            <a:spLocks noChangeArrowheads="1"/>
          </p:cNvSpPr>
          <p:nvPr/>
        </p:nvSpPr>
        <p:spPr bwMode="auto">
          <a:xfrm>
            <a:off x="330358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5" name="Rectangle 164"/>
          <p:cNvSpPr>
            <a:spLocks noChangeArrowheads="1"/>
          </p:cNvSpPr>
          <p:nvPr/>
        </p:nvSpPr>
        <p:spPr bwMode="auto">
          <a:xfrm>
            <a:off x="383698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56" name="Rectangle 165"/>
          <p:cNvSpPr>
            <a:spLocks noChangeArrowheads="1"/>
          </p:cNvSpPr>
          <p:nvPr/>
        </p:nvSpPr>
        <p:spPr bwMode="auto">
          <a:xfrm>
            <a:off x="393223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57" name="Rectangle 166"/>
          <p:cNvSpPr>
            <a:spLocks noChangeArrowheads="1"/>
          </p:cNvSpPr>
          <p:nvPr/>
        </p:nvSpPr>
        <p:spPr bwMode="auto">
          <a:xfrm>
            <a:off x="4513263" y="5100638"/>
            <a:ext cx="128587"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0</a:t>
            </a:r>
            <a:endParaRPr lang="en-US" b="0" i="0" dirty="0">
              <a:solidFill>
                <a:schemeClr val="tx2">
                  <a:lumMod val="95000"/>
                </a:schemeClr>
              </a:solidFill>
              <a:latin typeface="Arial" pitchFamily="34" charset="0"/>
              <a:cs typeface="Arial" pitchFamily="34" charset="0"/>
            </a:endParaRPr>
          </a:p>
        </p:txBody>
      </p:sp>
      <p:sp>
        <p:nvSpPr>
          <p:cNvPr id="1158" name="Rectangle 167"/>
          <p:cNvSpPr>
            <a:spLocks noChangeArrowheads="1"/>
          </p:cNvSpPr>
          <p:nvPr/>
        </p:nvSpPr>
        <p:spPr bwMode="auto">
          <a:xfrm>
            <a:off x="5105400" y="5180013"/>
            <a:ext cx="96838" cy="230187"/>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1</a:t>
            </a:r>
            <a:endParaRPr lang="en-US" b="0" i="0" dirty="0">
              <a:solidFill>
                <a:schemeClr val="tx2">
                  <a:lumMod val="95000"/>
                </a:schemeClr>
              </a:solidFill>
              <a:latin typeface="Arial" pitchFamily="34" charset="0"/>
              <a:cs typeface="Arial" pitchFamily="34" charset="0"/>
            </a:endParaRPr>
          </a:p>
        </p:txBody>
      </p:sp>
      <p:sp>
        <p:nvSpPr>
          <p:cNvPr id="1159" name="Rectangle 168"/>
          <p:cNvSpPr>
            <a:spLocks noChangeArrowheads="1"/>
          </p:cNvSpPr>
          <p:nvPr/>
        </p:nvSpPr>
        <p:spPr bwMode="auto">
          <a:xfrm>
            <a:off x="5229225" y="5149850"/>
            <a:ext cx="114300" cy="2317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0" name="Rectangle 169"/>
          <p:cNvSpPr>
            <a:spLocks noChangeArrowheads="1"/>
          </p:cNvSpPr>
          <p:nvPr/>
        </p:nvSpPr>
        <p:spPr bwMode="auto">
          <a:xfrm>
            <a:off x="5737225"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2</a:t>
            </a:r>
            <a:endParaRPr lang="en-US" b="0" i="0" dirty="0">
              <a:solidFill>
                <a:schemeClr val="tx2">
                  <a:lumMod val="95000"/>
                </a:schemeClr>
              </a:solidFill>
              <a:latin typeface="Arial" pitchFamily="34" charset="0"/>
              <a:cs typeface="Arial" pitchFamily="34" charset="0"/>
            </a:endParaRPr>
          </a:p>
        </p:txBody>
      </p:sp>
      <p:sp>
        <p:nvSpPr>
          <p:cNvPr id="1161" name="Rectangle 170"/>
          <p:cNvSpPr>
            <a:spLocks noChangeArrowheads="1"/>
          </p:cNvSpPr>
          <p:nvPr/>
        </p:nvSpPr>
        <p:spPr bwMode="auto">
          <a:xfrm>
            <a:off x="5832475"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2" name="Rectangle 171"/>
          <p:cNvSpPr>
            <a:spLocks noChangeArrowheads="1"/>
          </p:cNvSpPr>
          <p:nvPr/>
        </p:nvSpPr>
        <p:spPr bwMode="auto">
          <a:xfrm>
            <a:off x="6370638" y="5156200"/>
            <a:ext cx="9683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3</a:t>
            </a:r>
            <a:endParaRPr lang="en-US" b="0" i="0" dirty="0">
              <a:solidFill>
                <a:schemeClr val="tx2">
                  <a:lumMod val="95000"/>
                </a:schemeClr>
              </a:solidFill>
              <a:latin typeface="Arial" pitchFamily="34" charset="0"/>
              <a:cs typeface="Arial" pitchFamily="34" charset="0"/>
            </a:endParaRPr>
          </a:p>
        </p:txBody>
      </p:sp>
      <p:sp>
        <p:nvSpPr>
          <p:cNvPr id="1163" name="Rectangle 172"/>
          <p:cNvSpPr>
            <a:spLocks noChangeArrowheads="1"/>
          </p:cNvSpPr>
          <p:nvPr/>
        </p:nvSpPr>
        <p:spPr bwMode="auto">
          <a:xfrm>
            <a:off x="6465888"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4" name="Rectangle 173"/>
          <p:cNvSpPr>
            <a:spLocks noChangeArrowheads="1"/>
          </p:cNvSpPr>
          <p:nvPr/>
        </p:nvSpPr>
        <p:spPr bwMode="auto">
          <a:xfrm>
            <a:off x="7000875" y="5156200"/>
            <a:ext cx="95250"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4</a:t>
            </a:r>
            <a:endParaRPr lang="en-US" b="0" i="0" dirty="0">
              <a:solidFill>
                <a:schemeClr val="tx2">
                  <a:lumMod val="95000"/>
                </a:schemeClr>
              </a:solidFill>
              <a:latin typeface="Arial" pitchFamily="34" charset="0"/>
              <a:cs typeface="Arial" pitchFamily="34" charset="0"/>
            </a:endParaRPr>
          </a:p>
        </p:txBody>
      </p:sp>
      <p:sp>
        <p:nvSpPr>
          <p:cNvPr id="1165" name="Rectangle 174"/>
          <p:cNvSpPr>
            <a:spLocks noChangeArrowheads="1"/>
          </p:cNvSpPr>
          <p:nvPr/>
        </p:nvSpPr>
        <p:spPr bwMode="auto">
          <a:xfrm>
            <a:off x="7099300" y="5130800"/>
            <a:ext cx="11588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6" name="Rectangle 175"/>
          <p:cNvSpPr>
            <a:spLocks noChangeArrowheads="1"/>
          </p:cNvSpPr>
          <p:nvPr/>
        </p:nvSpPr>
        <p:spPr bwMode="auto">
          <a:xfrm>
            <a:off x="7639050" y="5156200"/>
            <a:ext cx="96838"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Times New Roman" pitchFamily="18" charset="0"/>
                <a:cs typeface="Arial" pitchFamily="34" charset="0"/>
              </a:rPr>
              <a:t>5</a:t>
            </a:r>
            <a:endParaRPr lang="en-US" b="0" i="0" dirty="0">
              <a:solidFill>
                <a:schemeClr val="tx2">
                  <a:lumMod val="95000"/>
                </a:schemeClr>
              </a:solidFill>
              <a:latin typeface="Arial" pitchFamily="34" charset="0"/>
              <a:cs typeface="Arial" pitchFamily="34" charset="0"/>
            </a:endParaRPr>
          </a:p>
        </p:txBody>
      </p:sp>
      <p:sp>
        <p:nvSpPr>
          <p:cNvPr id="1167" name="Rectangle 176"/>
          <p:cNvSpPr>
            <a:spLocks noChangeArrowheads="1"/>
          </p:cNvSpPr>
          <p:nvPr/>
        </p:nvSpPr>
        <p:spPr bwMode="auto">
          <a:xfrm>
            <a:off x="7732713" y="5130800"/>
            <a:ext cx="115887" cy="230188"/>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5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1168" name="Rectangle 177"/>
          <p:cNvSpPr>
            <a:spLocks noChangeArrowheads="1"/>
          </p:cNvSpPr>
          <p:nvPr/>
        </p:nvSpPr>
        <p:spPr bwMode="auto">
          <a:xfrm>
            <a:off x="8232775" y="5100638"/>
            <a:ext cx="1285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Times New Roman" pitchFamily="18" charset="0"/>
                <a:cs typeface="Arial" pitchFamily="34" charset="0"/>
              </a:rPr>
              <a:t>6</a:t>
            </a:r>
            <a:endParaRPr lang="en-US" b="0" i="0" dirty="0">
              <a:solidFill>
                <a:schemeClr val="tx2">
                  <a:lumMod val="95000"/>
                </a:schemeClr>
              </a:solidFill>
              <a:latin typeface="Arial" pitchFamily="34" charset="0"/>
              <a:cs typeface="Arial" pitchFamily="34" charset="0"/>
            </a:endParaRPr>
          </a:p>
        </p:txBody>
      </p:sp>
      <p:sp>
        <p:nvSpPr>
          <p:cNvPr id="1169" name="Rectangle 178"/>
          <p:cNvSpPr>
            <a:spLocks noChangeArrowheads="1"/>
          </p:cNvSpPr>
          <p:nvPr/>
        </p:nvSpPr>
        <p:spPr bwMode="auto">
          <a:xfrm>
            <a:off x="8359775" y="5073650"/>
            <a:ext cx="153988" cy="307975"/>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2000" b="0" i="0" dirty="0">
                <a:solidFill>
                  <a:schemeClr val="tx2">
                    <a:lumMod val="95000"/>
                  </a:schemeClr>
                </a:solidFill>
                <a:latin typeface="Symbol" pitchFamily="18" charset="2"/>
                <a:cs typeface="Arial" pitchFamily="34" charset="0"/>
              </a:rPr>
              <a:t>s</a:t>
            </a:r>
            <a:endParaRPr lang="en-US" b="0" i="0" dirty="0">
              <a:solidFill>
                <a:schemeClr val="tx2">
                  <a:lumMod val="95000"/>
                </a:schemeClr>
              </a:solidFill>
              <a:latin typeface="Arial" pitchFamily="34" charset="0"/>
              <a:cs typeface="Arial" pitchFamily="34" charset="0"/>
            </a:endParaRPr>
          </a:p>
        </p:txBody>
      </p:sp>
      <p:sp>
        <p:nvSpPr>
          <p:cNvPr id="4142" name="Rectangle 179"/>
          <p:cNvSpPr>
            <a:spLocks noChangeArrowheads="1"/>
          </p:cNvSpPr>
          <p:nvPr/>
        </p:nvSpPr>
        <p:spPr bwMode="auto">
          <a:xfrm>
            <a:off x="769938" y="1495425"/>
            <a:ext cx="782637"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Lower </a:t>
            </a:r>
            <a:endParaRPr lang="en-US" b="0" i="0">
              <a:cs typeface="Arial" charset="0"/>
            </a:endParaRPr>
          </a:p>
        </p:txBody>
      </p:sp>
      <p:sp>
        <p:nvSpPr>
          <p:cNvPr id="4143" name="Rectangle 180"/>
          <p:cNvSpPr>
            <a:spLocks noChangeArrowheads="1"/>
          </p:cNvSpPr>
          <p:nvPr/>
        </p:nvSpPr>
        <p:spPr bwMode="auto">
          <a:xfrm>
            <a:off x="763588" y="1757363"/>
            <a:ext cx="1081087"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1172" name="Rectangle 181"/>
          <p:cNvSpPr>
            <a:spLocks noChangeArrowheads="1"/>
          </p:cNvSpPr>
          <p:nvPr/>
        </p:nvSpPr>
        <p:spPr bwMode="auto">
          <a:xfrm>
            <a:off x="4208463" y="1495425"/>
            <a:ext cx="744537"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Process</a:t>
            </a:r>
            <a:endParaRPr lang="en-US" b="0" i="0" dirty="0">
              <a:solidFill>
                <a:schemeClr val="tx2">
                  <a:lumMod val="95000"/>
                </a:schemeClr>
              </a:solidFill>
              <a:latin typeface="Arial" pitchFamily="34" charset="0"/>
              <a:cs typeface="Arial" pitchFamily="34" charset="0"/>
            </a:endParaRPr>
          </a:p>
        </p:txBody>
      </p:sp>
      <p:sp>
        <p:nvSpPr>
          <p:cNvPr id="1173" name="Rectangle 182"/>
          <p:cNvSpPr>
            <a:spLocks noChangeArrowheads="1"/>
          </p:cNvSpPr>
          <p:nvPr/>
        </p:nvSpPr>
        <p:spPr bwMode="auto">
          <a:xfrm>
            <a:off x="4300538" y="1763713"/>
            <a:ext cx="552450" cy="292100"/>
          </a:xfrm>
          <a:prstGeom prst="rect">
            <a:avLst/>
          </a:prstGeom>
          <a:noFill/>
          <a:ln>
            <a:noFill/>
          </a:ln>
          <a:extLst>
            <a:ext uri="{909E8E84-426E-40DD-AFC4-6F175D3DCCD1}"/>
            <a:ext uri="{91240B29-F687-4F45-9708-019B960494DF}"/>
          </a:extLst>
        </p:spPr>
        <p:txBody>
          <a:bodyPr wrap="none" lIns="0" tIns="0" rIns="0" bIns="0">
            <a:spAutoFit/>
          </a:bodyPr>
          <a:lstStyle/>
          <a:p>
            <a:pPr eaLnBrk="1" hangingPunct="1">
              <a:defRPr/>
            </a:pPr>
            <a:r>
              <a:rPr lang="en-US" sz="1900" b="0" i="0" dirty="0">
                <a:solidFill>
                  <a:schemeClr val="tx2">
                    <a:lumMod val="95000"/>
                  </a:schemeClr>
                </a:solidFill>
                <a:latin typeface="Times New Roman" pitchFamily="18" charset="0"/>
                <a:cs typeface="Arial" pitchFamily="34" charset="0"/>
              </a:rPr>
              <a:t>Mean</a:t>
            </a:r>
            <a:endParaRPr lang="en-US" b="0" i="0" dirty="0">
              <a:solidFill>
                <a:schemeClr val="tx2">
                  <a:lumMod val="95000"/>
                </a:schemeClr>
              </a:solidFill>
              <a:latin typeface="Arial" pitchFamily="34" charset="0"/>
              <a:cs typeface="Arial" pitchFamily="34" charset="0"/>
            </a:endParaRPr>
          </a:p>
        </p:txBody>
      </p:sp>
      <p:sp>
        <p:nvSpPr>
          <p:cNvPr id="4146" name="Rectangle 183"/>
          <p:cNvSpPr>
            <a:spLocks noChangeArrowheads="1"/>
          </p:cNvSpPr>
          <p:nvPr/>
        </p:nvSpPr>
        <p:spPr bwMode="auto">
          <a:xfrm>
            <a:off x="7769225" y="1470025"/>
            <a:ext cx="700088"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Upper</a:t>
            </a:r>
            <a:endParaRPr lang="en-US" b="0" i="0">
              <a:cs typeface="Arial" charset="0"/>
            </a:endParaRPr>
          </a:p>
        </p:txBody>
      </p:sp>
      <p:sp>
        <p:nvSpPr>
          <p:cNvPr id="4147" name="Rectangle 184"/>
          <p:cNvSpPr>
            <a:spLocks noChangeArrowheads="1"/>
          </p:cNvSpPr>
          <p:nvPr/>
        </p:nvSpPr>
        <p:spPr bwMode="auto">
          <a:xfrm>
            <a:off x="7388225" y="1738313"/>
            <a:ext cx="1081088"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DA251D"/>
                </a:solidFill>
                <a:latin typeface="Times New Roman" pitchFamily="18" charset="0"/>
                <a:cs typeface="Arial" charset="0"/>
              </a:rPr>
              <a:t>Spec.limit</a:t>
            </a:r>
            <a:endParaRPr lang="en-US" b="0" i="0">
              <a:cs typeface="Arial" charset="0"/>
            </a:endParaRPr>
          </a:p>
        </p:txBody>
      </p:sp>
      <p:sp>
        <p:nvSpPr>
          <p:cNvPr id="4148" name="Rectangle 191"/>
          <p:cNvSpPr>
            <a:spLocks noChangeArrowheads="1"/>
          </p:cNvSpPr>
          <p:nvPr/>
        </p:nvSpPr>
        <p:spPr bwMode="auto">
          <a:xfrm>
            <a:off x="4075113" y="3524250"/>
            <a:ext cx="1090612" cy="331788"/>
          </a:xfrm>
          <a:prstGeom prst="rect">
            <a:avLst/>
          </a:prstGeom>
          <a:noFill/>
          <a:ln w="9525">
            <a:noFill/>
            <a:miter lim="800000"/>
            <a:headEnd/>
            <a:tailEnd/>
          </a:ln>
        </p:spPr>
        <p:txBody>
          <a:bodyPr wrap="none" lIns="0" tIns="0" rIns="0" bIns="0">
            <a:spAutoFit/>
          </a:bodyPr>
          <a:lstStyle/>
          <a:p>
            <a:pPr eaLnBrk="1" hangingPunct="1"/>
            <a:r>
              <a:rPr lang="en-US" sz="1900" b="0" i="0">
                <a:solidFill>
                  <a:srgbClr val="FFFFFF"/>
                </a:solidFill>
                <a:latin typeface="Times New Roman" pitchFamily="18" charset="0"/>
                <a:cs typeface="Arial" charset="0"/>
              </a:rPr>
              <a:t>Six Sigma</a:t>
            </a:r>
            <a:endParaRPr lang="en-US" b="0" i="0">
              <a:cs typeface="Arial" charset="0"/>
            </a:endParaRPr>
          </a:p>
        </p:txBody>
      </p:sp>
      <p:sp>
        <p:nvSpPr>
          <p:cNvPr id="4149" name="Rectangle 192"/>
          <p:cNvSpPr>
            <a:spLocks noChangeArrowheads="1"/>
          </p:cNvSpPr>
          <p:nvPr/>
        </p:nvSpPr>
        <p:spPr bwMode="auto">
          <a:xfrm>
            <a:off x="4208463" y="3792538"/>
            <a:ext cx="835025" cy="331787"/>
          </a:xfrm>
          <a:prstGeom prst="rect">
            <a:avLst/>
          </a:prstGeom>
          <a:noFill/>
          <a:ln w="9525">
            <a:noFill/>
            <a:miter lim="800000"/>
            <a:headEnd/>
            <a:tailEnd/>
          </a:ln>
        </p:spPr>
        <p:txBody>
          <a:bodyPr wrap="none" lIns="0" tIns="0" rIns="0" bIns="0">
            <a:spAutoFit/>
          </a:bodyPr>
          <a:lstStyle/>
          <a:p>
            <a:pPr eaLnBrk="1" hangingPunct="1"/>
            <a:r>
              <a:rPr lang="en-US" sz="1900" b="0" i="0">
                <a:solidFill>
                  <a:srgbClr val="FFFFFF"/>
                </a:solidFill>
                <a:latin typeface="Times New Roman" pitchFamily="18" charset="0"/>
                <a:cs typeface="Arial" charset="0"/>
              </a:rPr>
              <a:t>Process</a:t>
            </a:r>
            <a:endParaRPr lang="en-US" b="0" i="0">
              <a:cs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lvl="0" algn="r" rtl="1">
              <a:buNone/>
            </a:pPr>
            <a:r>
              <a:rPr lang="fa-IR" b="1" dirty="0" smtClean="0">
                <a:latin typeface="Times New Roman" pitchFamily="18" charset="0"/>
                <a:cs typeface="Times New Roman" pitchFamily="18" charset="0"/>
              </a:rPr>
              <a:t>کتب  </a:t>
            </a:r>
            <a:r>
              <a:rPr lang="fa-IR" dirty="0" smtClean="0">
                <a:latin typeface="Times New Roman" pitchFamily="18" charset="0"/>
                <a:cs typeface="Times New Roman" pitchFamily="18" charset="0"/>
              </a:rPr>
              <a:t>تعدادی از کتابهای سومندی که در این رابطه میتواند به شما کمک کند عبارتند از:</a:t>
            </a:r>
            <a:endParaRPr lang="en-US" dirty="0" smtClean="0">
              <a:latin typeface="Times New Roman" pitchFamily="18" charset="0"/>
              <a:cs typeface="Times New Roman" pitchFamily="18" charset="0"/>
            </a:endParaRPr>
          </a:p>
          <a:p>
            <a:pPr algn="r" rtl="1">
              <a:buNone/>
            </a:pPr>
            <a:r>
              <a:rPr lang="en-GB" b="1" dirty="0" smtClean="0">
                <a:latin typeface="Times New Roman" pitchFamily="18" charset="0"/>
                <a:cs typeface="Times New Roman" pitchFamily="18" charset="0"/>
              </a:rPr>
              <a:t>Implementing Six Sigma</a:t>
            </a:r>
            <a:r>
              <a:rPr lang="en-GB" dirty="0" smtClean="0">
                <a:latin typeface="Times New Roman" pitchFamily="18" charset="0"/>
                <a:cs typeface="Times New Roman" pitchFamily="18" charset="0"/>
              </a:rPr>
              <a:t> by Forrest </a:t>
            </a:r>
            <a:r>
              <a:rPr lang="en-GB" dirty="0" err="1" smtClean="0">
                <a:latin typeface="Times New Roman" pitchFamily="18" charset="0"/>
                <a:cs typeface="Times New Roman" pitchFamily="18" charset="0"/>
              </a:rPr>
              <a:t>Breyflogle</a:t>
            </a:r>
            <a:r>
              <a:rPr lang="en-GB" dirty="0" smtClean="0">
                <a:latin typeface="Times New Roman" pitchFamily="18" charset="0"/>
                <a:cs typeface="Times New Roman" pitchFamily="18" charset="0"/>
              </a:rPr>
              <a:t> II</a:t>
            </a:r>
            <a:r>
              <a:rPr lang="en-US" dirty="0" smtClean="0">
                <a:latin typeface="Times New Roman" pitchFamily="18" charset="0"/>
                <a:cs typeface="Times New Roman" pitchFamily="18" charset="0"/>
              </a:rPr>
              <a:t>I: </a:t>
            </a:r>
          </a:p>
          <a:p>
            <a:pPr algn="r" rtl="1">
              <a:buNone/>
            </a:pPr>
            <a:r>
              <a:rPr lang="en-US" dirty="0" smtClean="0">
                <a:latin typeface="Times New Roman" pitchFamily="18" charset="0"/>
                <a:cs typeface="Times New Roman" pitchFamily="18" charset="0"/>
              </a:rPr>
              <a:t>Comprehensive reference textbook</a:t>
            </a:r>
          </a:p>
          <a:p>
            <a:pPr algn="r" rtl="1">
              <a:buNone/>
            </a:pPr>
            <a:r>
              <a:rPr lang="fa-IR" b="1" dirty="0" smtClean="0">
                <a:latin typeface="Times New Roman" pitchFamily="18" charset="0"/>
                <a:cs typeface="Times New Roman" pitchFamily="18" charset="0"/>
              </a:rPr>
              <a:t>اجرای شش سیگما</a:t>
            </a:r>
            <a:r>
              <a:rPr lang="fa-IR" dirty="0" smtClean="0">
                <a:latin typeface="Times New Roman" pitchFamily="18" charset="0"/>
                <a:cs typeface="Times New Roman" pitchFamily="18" charset="0"/>
              </a:rPr>
              <a:t> (کتاب جامع مرجع)</a:t>
            </a:r>
            <a:endParaRPr lang="en-US" dirty="0" smtClean="0">
              <a:latin typeface="Times New Roman" pitchFamily="18" charset="0"/>
              <a:cs typeface="Times New Roman" pitchFamily="18" charset="0"/>
            </a:endParaRPr>
          </a:p>
          <a:p>
            <a:pPr algn="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b="1" dirty="0" smtClean="0">
                <a:latin typeface="Times New Roman" pitchFamily="18" charset="0"/>
                <a:cs typeface="Times New Roman" pitchFamily="18" charset="0"/>
              </a:rPr>
              <a:t>Making Six Sigma Last</a:t>
            </a:r>
            <a:r>
              <a:rPr lang="en-GB" dirty="0" smtClean="0">
                <a:latin typeface="Times New Roman" pitchFamily="18" charset="0"/>
                <a:cs typeface="Times New Roman" pitchFamily="18" charset="0"/>
              </a:rPr>
              <a:t> by George </a:t>
            </a:r>
            <a:r>
              <a:rPr lang="en-GB" dirty="0" err="1" smtClean="0">
                <a:latin typeface="Times New Roman" pitchFamily="18" charset="0"/>
                <a:cs typeface="Times New Roman" pitchFamily="18" charset="0"/>
              </a:rPr>
              <a:t>Eckes</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dirty="0" smtClean="0">
                <a:latin typeface="Times New Roman" pitchFamily="18" charset="0"/>
                <a:cs typeface="Times New Roman" pitchFamily="18" charset="0"/>
              </a:rPr>
              <a:t>Cultural aspects of making it happen and succeed.</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چگونه شش سیگما را ماندگار سازیم</a:t>
            </a:r>
            <a:r>
              <a:rPr lang="fa-IR" dirty="0" smtClean="0">
                <a:latin typeface="Times New Roman" pitchFamily="18" charset="0"/>
                <a:cs typeface="Times New Roman" pitchFamily="18" charset="0"/>
              </a:rPr>
              <a:t> (به بکارگیری وموفقیت شش سیگما با توجه به جنبه های فرهنگی میپردازد)</a:t>
            </a:r>
            <a:endParaRPr lang="en-US" dirty="0" smtClean="0">
              <a:latin typeface="Times New Roman" pitchFamily="18" charset="0"/>
              <a:cs typeface="Times New Roman" pitchFamily="18" charset="0"/>
            </a:endParaRPr>
          </a:p>
          <a:p>
            <a:pPr algn="r" rtl="1">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b="1" dirty="0" smtClean="0">
                <a:latin typeface="Times New Roman" pitchFamily="18" charset="0"/>
                <a:cs typeface="Times New Roman" pitchFamily="18" charset="0"/>
              </a:rPr>
              <a:t>The Lean Six Sigma Improvement Journey</a:t>
            </a:r>
            <a:r>
              <a:rPr lang="en-GB" dirty="0" smtClean="0">
                <a:latin typeface="Times New Roman" pitchFamily="18" charset="0"/>
                <a:cs typeface="Times New Roman" pitchFamily="18" charset="0"/>
              </a:rPr>
              <a:t> by John Morgan: </a:t>
            </a:r>
            <a:endParaRPr lang="en-US" dirty="0" smtClean="0">
              <a:latin typeface="Times New Roman" pitchFamily="18" charset="0"/>
              <a:cs typeface="Times New Roman" pitchFamily="18" charset="0"/>
            </a:endParaRPr>
          </a:p>
          <a:p>
            <a:pPr algn="r" rtl="1">
              <a:buNone/>
            </a:pPr>
            <a:r>
              <a:rPr lang="en-GB" dirty="0" smtClean="0">
                <a:latin typeface="Times New Roman" pitchFamily="18" charset="0"/>
                <a:cs typeface="Times New Roman" pitchFamily="18" charset="0"/>
              </a:rPr>
              <a:t>Light-hearted coverage of each tool (of which there are many), with the aid of colour-coded illustrations.</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سفر اصلاحی لین شش سیگما</a:t>
            </a:r>
            <a:r>
              <a:rPr lang="fa-IR" dirty="0" smtClean="0">
                <a:latin typeface="Times New Roman" pitchFamily="18" charset="0"/>
                <a:cs typeface="Times New Roman" pitchFamily="18" charset="0"/>
              </a:rPr>
              <a:t> (توضیح راحت هر ابزار با استفاده از رنگبندی تصاویر)</a:t>
            </a:r>
            <a:endParaRPr lang="en-US" dirty="0" smtClean="0">
              <a:latin typeface="Times New Roman" pitchFamily="18" charset="0"/>
              <a:cs typeface="Times New Roman" pitchFamily="18" charset="0"/>
            </a:endParaRPr>
          </a:p>
          <a:p>
            <a:pPr algn="r" rtl="1">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b="1" dirty="0" smtClean="0">
                <a:latin typeface="Times New Roman" pitchFamily="18" charset="0"/>
                <a:cs typeface="Times New Roman" pitchFamily="18" charset="0"/>
              </a:rPr>
              <a:t>The Six Sigma Way</a:t>
            </a:r>
            <a:r>
              <a:rPr lang="en-GB" dirty="0" smtClean="0">
                <a:latin typeface="Times New Roman" pitchFamily="18" charset="0"/>
                <a:cs typeface="Times New Roman" pitchFamily="18" charset="0"/>
              </a:rPr>
              <a:t> by Peter </a:t>
            </a:r>
            <a:r>
              <a:rPr lang="en-GB" dirty="0" err="1" smtClean="0">
                <a:latin typeface="Times New Roman" pitchFamily="18" charset="0"/>
                <a:cs typeface="Times New Roman" pitchFamily="18" charset="0"/>
              </a:rPr>
              <a:t>Pande</a:t>
            </a:r>
            <a:r>
              <a:rPr lang="en-GB" dirty="0" smtClean="0">
                <a:latin typeface="Times New Roman" pitchFamily="18" charset="0"/>
                <a:cs typeface="Times New Roman" pitchFamily="18" charset="0"/>
              </a:rPr>
              <a:t>, Robert </a:t>
            </a:r>
            <a:r>
              <a:rPr lang="en-GB" dirty="0" err="1" smtClean="0">
                <a:latin typeface="Times New Roman" pitchFamily="18" charset="0"/>
                <a:cs typeface="Times New Roman" pitchFamily="18" charset="0"/>
              </a:rPr>
              <a:t>Neuman</a:t>
            </a:r>
            <a:r>
              <a:rPr lang="en-GB" dirty="0" smtClean="0">
                <a:latin typeface="Times New Roman" pitchFamily="18" charset="0"/>
                <a:cs typeface="Times New Roman" pitchFamily="18" charset="0"/>
              </a:rPr>
              <a:t>, and Ronald </a:t>
            </a:r>
            <a:r>
              <a:rPr lang="en-GB" dirty="0" err="1" smtClean="0">
                <a:latin typeface="Times New Roman" pitchFamily="18" charset="0"/>
                <a:cs typeface="Times New Roman" pitchFamily="18" charset="0"/>
              </a:rPr>
              <a:t>Cavanagh</a:t>
            </a:r>
            <a:r>
              <a:rPr lang="en-GB" dirty="0" smtClean="0">
                <a:latin typeface="Times New Roman" pitchFamily="18" charset="0"/>
                <a:cs typeface="Times New Roman" pitchFamily="18" charset="0"/>
              </a:rPr>
              <a:t> (McGraw-Hill): Good general overview and ‘how to’.</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سبک شش سیگما</a:t>
            </a:r>
            <a:r>
              <a:rPr lang="fa-IR" dirty="0" smtClean="0">
                <a:latin typeface="Times New Roman" pitchFamily="18" charset="0"/>
                <a:cs typeface="Times New Roman" pitchFamily="18" charset="0"/>
              </a:rPr>
              <a:t> ارزیابی خوب کلی و (دستورالعمل)</a:t>
            </a:r>
            <a:endParaRPr lang="en-US" dirty="0" smtClean="0">
              <a:latin typeface="Times New Roman" pitchFamily="18" charset="0"/>
              <a:cs typeface="Times New Roman" pitchFamily="18" charset="0"/>
            </a:endParaRPr>
          </a:p>
          <a:p>
            <a:pPr algn="r" rtl="1">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en-GB" b="1" dirty="0" smtClean="0">
                <a:latin typeface="Times New Roman" pitchFamily="18" charset="0"/>
                <a:cs typeface="Times New Roman" pitchFamily="18" charset="0"/>
              </a:rPr>
              <a:t>The Six Sigma Way Team </a:t>
            </a:r>
            <a:r>
              <a:rPr lang="en-GB" b="1" dirty="0" err="1" smtClean="0">
                <a:latin typeface="Times New Roman" pitchFamily="18" charset="0"/>
                <a:cs typeface="Times New Roman" pitchFamily="18" charset="0"/>
              </a:rPr>
              <a:t>Fieldbook</a:t>
            </a:r>
            <a:r>
              <a:rPr lang="en-GB" dirty="0" smtClean="0">
                <a:latin typeface="Times New Roman" pitchFamily="18" charset="0"/>
                <a:cs typeface="Times New Roman" pitchFamily="18" charset="0"/>
              </a:rPr>
              <a:t> by Peter </a:t>
            </a:r>
            <a:r>
              <a:rPr lang="en-GB" dirty="0" err="1" smtClean="0">
                <a:latin typeface="Times New Roman" pitchFamily="18" charset="0"/>
                <a:cs typeface="Times New Roman" pitchFamily="18" charset="0"/>
              </a:rPr>
              <a:t>Pande</a:t>
            </a:r>
            <a:r>
              <a:rPr lang="en-GB" dirty="0" smtClean="0">
                <a:latin typeface="Times New Roman" pitchFamily="18" charset="0"/>
                <a:cs typeface="Times New Roman" pitchFamily="18" charset="0"/>
              </a:rPr>
              <a:t>, Robert </a:t>
            </a:r>
            <a:r>
              <a:rPr lang="en-GB" dirty="0" err="1" smtClean="0">
                <a:latin typeface="Times New Roman" pitchFamily="18" charset="0"/>
                <a:cs typeface="Times New Roman" pitchFamily="18" charset="0"/>
              </a:rPr>
              <a:t>Neuman</a:t>
            </a:r>
            <a:r>
              <a:rPr lang="en-GB" dirty="0" smtClean="0">
                <a:latin typeface="Times New Roman" pitchFamily="18" charset="0"/>
                <a:cs typeface="Times New Roman" pitchFamily="18" charset="0"/>
              </a:rPr>
              <a:t>, and Ronald </a:t>
            </a:r>
            <a:r>
              <a:rPr lang="en-GB" dirty="0" err="1" smtClean="0">
                <a:latin typeface="Times New Roman" pitchFamily="18" charset="0"/>
                <a:cs typeface="Times New Roman" pitchFamily="18" charset="0"/>
              </a:rPr>
              <a:t>Cavanagh</a:t>
            </a:r>
            <a:r>
              <a:rPr lang="en-GB" dirty="0" smtClean="0">
                <a:latin typeface="Times New Roman" pitchFamily="18" charset="0"/>
                <a:cs typeface="Times New Roman" pitchFamily="18" charset="0"/>
              </a:rPr>
              <a:t> (McGraw-Hill): Practical implementation guide</a:t>
            </a:r>
            <a:endParaRPr lang="en-US" dirty="0" smtClean="0">
              <a:latin typeface="Times New Roman" pitchFamily="18" charset="0"/>
              <a:cs typeface="Times New Roman" pitchFamily="18" charset="0"/>
            </a:endParaRPr>
          </a:p>
          <a:p>
            <a:pPr algn="r" rtl="1">
              <a:buNone/>
            </a:pPr>
            <a:r>
              <a:rPr lang="fa-IR" b="1" dirty="0" smtClean="0">
                <a:latin typeface="Times New Roman" pitchFamily="18" charset="0"/>
                <a:cs typeface="Times New Roman" pitchFamily="18" charset="0"/>
              </a:rPr>
              <a:t>راهنمای گروهی</a:t>
            </a:r>
            <a:r>
              <a:rPr lang="fa-IR"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سبک شش سیگما</a:t>
            </a:r>
            <a:r>
              <a:rPr lang="fa-IR" dirty="0" smtClean="0">
                <a:latin typeface="Times New Roman" pitchFamily="18" charset="0"/>
                <a:cs typeface="Times New Roman" pitchFamily="18" charset="0"/>
              </a:rPr>
              <a:t> (راهنمای اجرای عملی) </a:t>
            </a:r>
            <a:endParaRPr lang="en-US" dirty="0" smtClean="0">
              <a:latin typeface="Times New Roman" pitchFamily="18" charset="0"/>
              <a:cs typeface="Times New Roman" pitchFamily="18" charset="0"/>
            </a:endParaRPr>
          </a:p>
          <a:p>
            <a:pPr rtl="1">
              <a:buNone/>
            </a:pP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b="1" dirty="0" smtClean="0">
                <a:latin typeface="Times New Roman" pitchFamily="18" charset="0"/>
                <a:cs typeface="Times New Roman" pitchFamily="18" charset="0"/>
              </a:rPr>
              <a:t>8-  مجلات علمی تخصصی  </a:t>
            </a:r>
            <a:r>
              <a:rPr lang="fa-IR" dirty="0" smtClean="0">
                <a:latin typeface="Times New Roman" pitchFamily="18" charset="0"/>
                <a:cs typeface="Times New Roman" pitchFamily="18" charset="0"/>
              </a:rPr>
              <a:t>روزنامه هایی که مختص لین شش سیگما هستند عبارتند از:</a:t>
            </a:r>
            <a:endParaRPr lang="en-US" dirty="0" smtClean="0">
              <a:latin typeface="Times New Roman" pitchFamily="18" charset="0"/>
              <a:cs typeface="Times New Roman" pitchFamily="18" charset="0"/>
            </a:endParaRPr>
          </a:p>
          <a:p>
            <a:pPr rtl="1">
              <a:buNone/>
            </a:pPr>
            <a:r>
              <a:rPr lang="fa-IR" b="1" dirty="0" smtClean="0"/>
              <a:t> </a:t>
            </a:r>
            <a:endParaRPr lang="en-US" dirty="0" smtClean="0"/>
          </a:p>
          <a:p>
            <a:pPr rtl="1">
              <a:buNone/>
            </a:pPr>
            <a:r>
              <a:rPr lang="en-GB" sz="2600" b="1" dirty="0" smtClean="0"/>
              <a:t>International Journal of Six Sigma and Competitive Advantage</a:t>
            </a:r>
            <a:endParaRPr lang="en-US" sz="2600" b="1" dirty="0" smtClean="0"/>
          </a:p>
          <a:p>
            <a:pPr rtl="1">
              <a:buNone/>
            </a:pPr>
            <a:r>
              <a:rPr lang="en-GB" sz="2600" b="1" dirty="0" smtClean="0"/>
              <a:t>Six Sigma Magazine</a:t>
            </a:r>
            <a:endParaRPr lang="en-US" sz="2600" dirty="0" smtClean="0"/>
          </a:p>
          <a:p>
            <a:pPr rtl="1">
              <a:buNone/>
            </a:pPr>
            <a:r>
              <a:rPr lang="en-GB" sz="2600" b="1" dirty="0" smtClean="0"/>
              <a:t>Quality World</a:t>
            </a:r>
            <a:endParaRPr lang="en-US" sz="2600" dirty="0" smtClean="0"/>
          </a:p>
          <a:p>
            <a:pPr rtl="1">
              <a:buNone/>
            </a:pPr>
            <a:r>
              <a:rPr lang="en-GB" sz="2600" b="1" dirty="0" smtClean="0"/>
              <a:t>Six Sigma Forum</a:t>
            </a:r>
            <a:endParaRPr lang="en-US" sz="2600" dirty="0" smtClean="0"/>
          </a:p>
          <a:p>
            <a:pPr rtl="1">
              <a:buNone/>
            </a:pPr>
            <a:r>
              <a:rPr lang="en-GB" sz="2600" b="1" dirty="0" smtClean="0"/>
              <a:t>UK Excellence</a:t>
            </a:r>
            <a:endParaRPr lang="en-US" sz="2600" dirty="0" smtClean="0"/>
          </a:p>
          <a:p>
            <a:pPr rtl="1">
              <a:buNone/>
            </a:pPr>
            <a:r>
              <a:rPr lang="en-GB" dirty="0" smtClean="0"/>
              <a:t> </a:t>
            </a:r>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b="1" dirty="0" smtClean="0">
                <a:latin typeface="Times New Roman" pitchFamily="18" charset="0"/>
                <a:cs typeface="Times New Roman" pitchFamily="18" charset="0"/>
              </a:rPr>
              <a:t>9- نرم افزار</a:t>
            </a:r>
            <a:endParaRPr lang="en-US" dirty="0" smtClean="0">
              <a:latin typeface="Times New Roman" pitchFamily="18" charset="0"/>
              <a:cs typeface="Times New Roman" pitchFamily="18" charset="0"/>
            </a:endParaRPr>
          </a:p>
          <a:p>
            <a:pPr rtl="1">
              <a:buNone/>
            </a:pPr>
            <a:r>
              <a:rPr lang="fa-IR" dirty="0" smtClean="0"/>
              <a:t> </a:t>
            </a:r>
            <a:endParaRPr lang="en-US" dirty="0" smtClean="0"/>
          </a:p>
          <a:p>
            <a:pPr rtl="1">
              <a:buNone/>
            </a:pPr>
            <a:r>
              <a:rPr lang="en-US" b="1" dirty="0" err="1" smtClean="0"/>
              <a:t>minitab</a:t>
            </a:r>
            <a:r>
              <a:rPr lang="en-US" b="1" dirty="0" smtClean="0"/>
              <a:t>,</a:t>
            </a:r>
            <a:r>
              <a:rPr lang="en-GB" b="1" dirty="0" smtClean="0"/>
              <a:t>Visio, </a:t>
            </a:r>
            <a:r>
              <a:rPr lang="en-GB" b="1" dirty="0" err="1" smtClean="0"/>
              <a:t>iGraphix</a:t>
            </a:r>
            <a:r>
              <a:rPr lang="en-GB" b="1" dirty="0" smtClean="0"/>
              <a:t>, or </a:t>
            </a:r>
            <a:r>
              <a:rPr lang="en-GB" b="1" dirty="0" err="1" smtClean="0"/>
              <a:t>FlowMap</a:t>
            </a:r>
            <a:endParaRPr lang="en-US" dirty="0" smtClean="0"/>
          </a:p>
          <a:p>
            <a:pPr rtl="1">
              <a:buNone/>
            </a:pPr>
            <a:r>
              <a:rPr lang="fa-IR" dirty="0" smtClean="0"/>
              <a:t> </a:t>
            </a:r>
            <a:endParaRPr lang="en-US" dirty="0" smtClean="0"/>
          </a:p>
          <a:p>
            <a:pPr rtl="1">
              <a:buNone/>
            </a:pPr>
            <a:r>
              <a:rPr lang="en-GB" dirty="0" smtClean="0"/>
              <a:t> </a:t>
            </a:r>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r" rtl="1">
              <a:buNone/>
            </a:pPr>
            <a:r>
              <a:rPr lang="en-US" b="1" dirty="0" smtClean="0">
                <a:latin typeface="Times New Roman" pitchFamily="18" charset="0"/>
                <a:cs typeface="Times New Roman" pitchFamily="18" charset="0"/>
              </a:rPr>
              <a:t> 10-</a:t>
            </a:r>
            <a:r>
              <a:rPr lang="fa-IR" b="1" dirty="0" smtClean="0">
                <a:latin typeface="Times New Roman" pitchFamily="18" charset="0"/>
                <a:cs typeface="Times New Roman" pitchFamily="18" charset="0"/>
              </a:rPr>
              <a:t>شرکتهای مشاوره ای–آموزشی</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idx="1"/>
          </p:nvPr>
        </p:nvPicPr>
        <p:blipFill>
          <a:blip r:embed="rId2" cstate="print"/>
          <a:srcRect l="29327" t="22308" r="20994" b="26923"/>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6000760" y="3357562"/>
            <a:ext cx="2928958" cy="500066"/>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t>از توجه شما متشکرم</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2774</TotalTime>
  <Words>2807</Words>
  <Application>Microsoft Office PowerPoint</Application>
  <PresentationFormat>On-screen Show (4:3)</PresentationFormat>
  <Paragraphs>392</Paragraphs>
  <Slides>94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Concourse</vt:lpstr>
      <vt:lpstr>Presentation</vt:lpstr>
      <vt:lpstr>به نام خدا</vt:lpstr>
      <vt:lpstr>Slide 2</vt:lpstr>
      <vt:lpstr>Slide 3</vt:lpstr>
      <vt:lpstr>Slide 4</vt:lpstr>
      <vt:lpstr>Slide 5</vt:lpstr>
      <vt:lpstr>Slide 6</vt:lpstr>
      <vt:lpstr>از نظر متریک</vt:lpstr>
      <vt:lpstr>Slide 8</vt:lpstr>
      <vt:lpstr>Slide 9</vt:lpstr>
      <vt:lpstr>Slide 10</vt:lpstr>
      <vt:lpstr>Slide 11</vt:lpstr>
      <vt:lpstr>Slide 12</vt:lpstr>
      <vt:lpstr>Slide 13</vt:lpstr>
      <vt:lpstr>Slide 14</vt:lpstr>
      <vt:lpstr>از نظر متدولوژی</vt:lpstr>
      <vt:lpstr>از نظر سیستم مدیریت</vt:lpstr>
      <vt:lpstr>نشان دادن نارسایی ها به صورت عددی </vt:lpstr>
      <vt:lpstr>Measure Outcome 1- شمارش نارسایی ها </vt:lpstr>
      <vt:lpstr>Slide 19</vt:lpstr>
      <vt:lpstr>Slide 20</vt:lpstr>
      <vt:lpstr>Slide 21</vt:lpstr>
      <vt:lpstr>Slide 22</vt:lpstr>
      <vt:lpstr>Slide 23</vt:lpstr>
      <vt:lpstr>Slide 24</vt:lpstr>
      <vt:lpstr>Slide 25</vt:lpstr>
      <vt:lpstr>Measure Variation 2-اندازه گیری تغییرات </vt:lpstr>
      <vt:lpstr>Slide 27</vt:lpstr>
      <vt:lpstr>Slide 28</vt:lpstr>
      <vt:lpstr>Slide 29</vt:lpstr>
      <vt:lpstr>Slide 30</vt:lpstr>
      <vt:lpstr>Slide 31</vt:lpstr>
      <vt:lpstr>Slide 32</vt:lpstr>
      <vt:lpstr>*   بهبود سیستماتیک  </vt:lpstr>
      <vt:lpstr>Slide 34</vt:lpstr>
      <vt:lpstr>Define phase </vt:lpstr>
      <vt:lpstr>Measure phase </vt:lpstr>
      <vt:lpstr>Slide 37</vt:lpstr>
      <vt:lpstr>Analyse phase </vt:lpstr>
      <vt:lpstr>Slide 39</vt:lpstr>
      <vt:lpstr>5 Whys </vt:lpstr>
      <vt:lpstr>5 Whys </vt:lpstr>
      <vt:lpstr>Pareto chart</vt:lpstr>
      <vt:lpstr>Slide 43</vt:lpstr>
      <vt:lpstr>Pareto chart </vt:lpstr>
      <vt:lpstr>Slide 45</vt:lpstr>
      <vt:lpstr>Fishbone or Cause &amp; Effect or Ishikawa diagram </vt:lpstr>
      <vt:lpstr>Slide 47</vt:lpstr>
      <vt:lpstr>Slide 48</vt:lpstr>
      <vt:lpstr>کاربرد نمودار علت و معلول</vt:lpstr>
      <vt:lpstr>مراحل رسم نمودار علت و معلول</vt:lpstr>
      <vt:lpstr>Slide 51</vt:lpstr>
      <vt:lpstr>مراحل رسم نمودار علت و معلول</vt:lpstr>
      <vt:lpstr>Slide 53</vt:lpstr>
      <vt:lpstr>مراحل رسم نمودار علت و معلول</vt:lpstr>
      <vt:lpstr>Slide 55</vt:lpstr>
      <vt:lpstr>مراحل رسم نمودار علت و معلول</vt:lpstr>
      <vt:lpstr>Slide 57</vt:lpstr>
      <vt:lpstr>مراحل رسم نمودار علت و معلول</vt:lpstr>
      <vt:lpstr>Slide 59</vt:lpstr>
      <vt:lpstr>Slide 60</vt:lpstr>
      <vt:lpstr>توجه</vt:lpstr>
      <vt:lpstr>Brainstorm</vt:lpstr>
      <vt:lpstr>Slide 63</vt:lpstr>
      <vt:lpstr>Slide 64</vt:lpstr>
      <vt:lpstr>Slide 65</vt:lpstr>
      <vt:lpstr>Slide 66</vt:lpstr>
      <vt:lpstr>Slide 67</vt:lpstr>
      <vt:lpstr>The Poka-Yoke discipline </vt:lpstr>
      <vt:lpstr>Slide 69</vt:lpstr>
      <vt:lpstr>Slide 70</vt:lpstr>
      <vt:lpstr>مزایای پوکا یوکه </vt:lpstr>
      <vt:lpstr>مثال هاي كاربردي از پوكا يوكه </vt:lpstr>
      <vt:lpstr>Slide 73</vt:lpstr>
      <vt:lpstr>Slide 74</vt:lpstr>
      <vt:lpstr>خلاصه مطالب: </vt:lpstr>
      <vt:lpstr>اگر شش سیگما را با موفقیت پیاده‌سازی کرده باشیم: </vt:lpstr>
      <vt:lpstr>Slide 77</vt:lpstr>
      <vt:lpstr>Slide 78</vt:lpstr>
      <vt:lpstr>Slide 79</vt:lpstr>
      <vt:lpstr>ده مورد خوب کاربردی برای کسب موفقیت </vt:lpstr>
      <vt:lpstr>ده دام منجر به شکست</vt:lpstr>
      <vt:lpstr>ده جا برای کمک گرفتن و حل مشکلات </vt:lpstr>
      <vt:lpstr>Slide 83</vt:lpstr>
      <vt:lpstr>لیست زیرتنها شامل مشتی از شرکتهای بزرگ آمریکایی است که از شش سیگما استفاده میکنند. </vt:lpstr>
      <vt:lpstr>Slide 85</vt:lpstr>
      <vt:lpstr>Slide 86</vt:lpstr>
      <vt:lpstr>Slide 87</vt:lpstr>
      <vt:lpstr>Slide 88</vt:lpstr>
      <vt:lpstr>Slide 89</vt:lpstr>
      <vt:lpstr>Slide 90</vt:lpstr>
      <vt:lpstr>Slide 91</vt:lpstr>
      <vt:lpstr>Slide 92</vt:lpstr>
      <vt:lpstr>Slide 93</vt:lpstr>
      <vt:lpstr>Slide 94</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شش سیگما</dc:title>
  <dc:creator>MRT</dc:creator>
  <cp:lastModifiedBy>ravabetamomoi</cp:lastModifiedBy>
  <cp:revision>540</cp:revision>
  <dcterms:created xsi:type="dcterms:W3CDTF">2012-05-09T03:54:02Z</dcterms:created>
  <dcterms:modified xsi:type="dcterms:W3CDTF">2013-11-18T05:06:31Z</dcterms:modified>
</cp:coreProperties>
</file>